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A5D4"/>
    <a:srgbClr val="0C8FCA"/>
    <a:srgbClr val="03417D"/>
    <a:srgbClr val="F8DE87"/>
    <a:srgbClr val="A0781F"/>
    <a:srgbClr val="00B6EB"/>
    <a:srgbClr val="193261"/>
    <a:srgbClr val="243162"/>
    <a:srgbClr val="0062B4"/>
    <a:srgbClr val="237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>
        <p:scale>
          <a:sx n="100" d="100"/>
          <a:sy n="100" d="100"/>
        </p:scale>
        <p:origin x="-87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172441-6C69-8A04-953A-E9A55027F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00A6F30-EDC9-F1FD-7362-03401E76D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C9B582-A552-BBFA-22B6-82910F67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4845-895D-4C8C-8AE0-66140EE58733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BE0185-01A5-09DE-A9A1-0AF4D62D0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2E6F65-3E93-F406-9CA7-F69D6375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958-B5F8-4232-B302-4B2620805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04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BD2656-BBF4-C007-6E8B-8A907A169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BFE61AF-503F-6A83-E5D5-340683FD5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E3BD28-4093-D879-DCF3-B98FB7D0D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4845-895D-4C8C-8AE0-66140EE58733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581BA7F-DF05-3490-254D-E56EDCBFA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08230F-B154-A193-C9CE-C9146876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958-B5F8-4232-B302-4B2620805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8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709FB87-7E51-9219-9B9A-BF612D6C0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85776BA-91CE-7165-E385-17AC1AFC5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1FA656-B6C1-F287-63E2-A75B269D0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4845-895D-4C8C-8AE0-66140EE58733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F49D49-395E-A5AC-A533-81C220DB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B6AFDB6-CDE3-288D-2080-40C1B3D83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958-B5F8-4232-B302-4B2620805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3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BA9DF3-11EC-5C7B-C046-3CEBFA8A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111695-0BCA-2BDA-F9B4-37A6B49EFD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0140E4-33B5-BE7F-EA32-F7EAC290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4845-895D-4C8C-8AE0-66140EE58733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48D3353-FFE9-E190-FB43-CD8E4DFE7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C2AAF6-2621-8B35-3338-5C39875C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958-B5F8-4232-B302-4B2620805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4D68DE-EC3A-6A3E-BE11-89019E0C3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6F390A-87BB-31E7-CD10-0087EA9E5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2BAB78-DC8C-2ED0-AF8B-7BA99C7E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4845-895D-4C8C-8AE0-66140EE58733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5EBE8A-FE58-B1D6-0852-7ED06710F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15E1536-3E30-AA75-3C16-75F80D9A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958-B5F8-4232-B302-4B2620805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1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0104A-AC36-151D-FD9A-54E7A88FF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EB9CF0-55D1-9546-9115-EF6C7A79E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509DFE-1824-C64F-5DB2-00B88AA42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EC05381-EA3E-4FF7-B71D-F9667296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4845-895D-4C8C-8AE0-66140EE58733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56A0F0C-499C-DD5D-DC3E-B3E29391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543DC49-E556-CC11-9AB1-28653D64C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958-B5F8-4232-B302-4B2620805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93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E377B0-BFD3-DEE4-FC09-973A38656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DA999E-7E9C-61D8-D828-3CCC2C42C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86F4E79-3BB8-B91D-16EF-112A443E5E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C8F045C-9DCD-055B-2AC0-FDA24F710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7DE425B-32D5-CEC7-ABF0-8C379984F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7D81112-834E-1272-CC4F-03D695348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4845-895D-4C8C-8AE0-66140EE58733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422DD4B-9151-0A4B-0455-F3EEF4BC4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F753B4-F096-4798-E633-B1C598A7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958-B5F8-4232-B302-4B2620805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4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7F2356-DC35-C6A5-FE8B-03DE31E9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6CEBB71-8DD9-EB4D-16C5-E5CE4710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4845-895D-4C8C-8AE0-66140EE58733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6378257-900D-08FB-E8E3-901255BDB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E860D11-2CCD-E5B6-5DB9-A8381CE35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958-B5F8-4232-B302-4B2620805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23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966D4FF-7077-AB14-A198-146326965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4845-895D-4C8C-8AE0-66140EE58733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7B913D39-B7D5-DF71-4CDE-77D283B9E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BDF4924-0729-2699-488B-9A856EED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958-B5F8-4232-B302-4B2620805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7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8C451F-4B02-EC18-1D2F-F56CA083F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AA6683-E864-C752-B1A0-56F0FDC79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935685A-34C5-771B-1903-F9F3998B0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DCA2EF-CD79-65F9-2BF3-9A9CF7746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4845-895D-4C8C-8AE0-66140EE58733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A2F62F-168F-4ACF-E3A9-51CF6654B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4B5DC2-C295-93AB-CBF6-9F85AFCF7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958-B5F8-4232-B302-4B2620805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7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4CFD39-00DF-7BE0-9576-92911A76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D02CDD7-CA01-D1C8-BA81-5F06D6A8D1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6DED41D-919D-95D8-5226-9160B60E0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C0341FC-FF77-C7C4-A186-AE056F0D3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64845-895D-4C8C-8AE0-66140EE58733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282F38F-958F-C3BF-46F0-F2D68195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E61B57-174C-9F78-7829-EC0E09B11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94958-B5F8-4232-B302-4B2620805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20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0F3508-CA54-AA63-A644-6A9A1CFE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AE82AD-3545-D80B-FE66-F0EA5CFA7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D6D38B-82D5-050D-95A7-52AB635B92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64845-895D-4C8C-8AE0-66140EE58733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2E372F-5728-5728-806D-57FAC2450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2D3873-8D76-97B4-D2BC-126427215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94958-B5F8-4232-B302-4B2620805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3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rspp@rspp.r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rspp@rspp.ru" TargetMode="External"/><Relationship Id="rId7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660181"/>
              </p:ext>
            </p:extLst>
          </p:nvPr>
        </p:nvGraphicFramePr>
        <p:xfrm>
          <a:off x="-41275" y="0"/>
          <a:ext cx="122824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3" imgW="16330159" imgH="9142857" progId="">
                  <p:embed/>
                </p:oleObj>
              </mc:Choice>
              <mc:Fallback>
                <p:oleObj r:id="rId3" imgW="16330159" imgH="914285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1275" y="0"/>
                        <a:ext cx="12282488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2A01ACBD-4C24-1D15-7689-E4E322D5B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5042" y="870720"/>
            <a:ext cx="7342511" cy="6353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ru-RU" sz="3500" kern="2000" spc="1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Национальная Премия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1FDBDF2-A8D8-16B9-FD95-48C0F4770E0B}"/>
              </a:ext>
            </a:extLst>
          </p:cNvPr>
          <p:cNvSpPr txBox="1"/>
          <p:nvPr/>
        </p:nvSpPr>
        <p:spPr>
          <a:xfrm>
            <a:off x="645042" y="1690209"/>
            <a:ext cx="5762846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ru-RU" sz="4600" b="1" kern="2000" spc="100" dirty="0">
                <a:solidFill>
                  <a:schemeClr val="bg1"/>
                </a:solidFill>
                <a:latin typeface="Bahnschrift SemiBold" panose="020B0502040204020203" pitchFamily="34" charset="0"/>
              </a:rPr>
              <a:t>«ЛИДЕРЫ</a:t>
            </a:r>
          </a:p>
          <a:p>
            <a:pPr algn="l"/>
            <a:r>
              <a:rPr lang="ru-RU" sz="4600" b="1" kern="2000" spc="1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ОТВЕТСТВЕННОГО</a:t>
            </a:r>
          </a:p>
          <a:p>
            <a:pPr algn="l"/>
            <a:r>
              <a:rPr lang="ru-RU" sz="4600" b="1" kern="2000" spc="1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БИЗНЕСА»</a:t>
            </a:r>
          </a:p>
        </p:txBody>
      </p:sp>
      <p:sp>
        <p:nvSpPr>
          <p:cNvPr id="13" name="Подзаголовок 2">
            <a:extLst>
              <a:ext uri="{FF2B5EF4-FFF2-40B4-BE49-F238E27FC236}">
                <a16:creationId xmlns="" xmlns:a16="http://schemas.microsoft.com/office/drawing/2014/main" id="{D62E319B-4641-159B-DAD6-06D439F04F08}"/>
              </a:ext>
            </a:extLst>
          </p:cNvPr>
          <p:cNvSpPr txBox="1">
            <a:spLocks/>
          </p:cNvSpPr>
          <p:nvPr/>
        </p:nvSpPr>
        <p:spPr>
          <a:xfrm>
            <a:off x="606823" y="4273534"/>
            <a:ext cx="8358757" cy="2215991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700" b="1" kern="2000" dirty="0">
                <a:solidFill>
                  <a:srgbClr val="243162"/>
                </a:solidFill>
                <a:latin typeface="Bahnschrift SemiBold" panose="020B0502040204020203" pitchFamily="34" charset="0"/>
              </a:rPr>
              <a:t>ПРЕМИЯ В ОБЛАСТИ ПРЕДПРИНИМАТЕЛЬСКОЙ ДЕЯТЕЛЬНОСТИ                              ДЛЯ КРУПНЫХ РОССИЙСКИХ КОМПАНИЙ, СОБЛЮДАЮЩИХ                       ПРИНЦИПЫ ОТВЕТСТВЕННОГО ВЕДЕНИЯ БИЗНЕСА И КОМПЛЕКСНО РАСКРЫВАЮЩИХ ИНФОРМАЦИЮ ОБ ЭТОМ В ПУБЛИКУЕМОЙ НЕФИНАНСОВОЙ ОТЧЕТНОСТИ, УЧРЕЖДЕНА НА ОСНОВАНИИ ПОРУЧЕНИЯ ПРЕЗИДЕНТА РОССИЙСКОЙ ФЕДЕРАЦИИ В.В. ПУТИНА, ДАННОГО ПО ИТОГАМ ПРОШЕДШЕГО В МАРТЕ 2023 г. СЪЕЗДА РОССИЙСКОГО СОЮЗА ПРОМЫШЛЕННИКОВ И ПРЕДПРИНИМАТЕЛЕЙ (РСПП</a:t>
            </a:r>
            <a:r>
              <a:rPr lang="ru-RU" sz="1700" b="1" kern="2000" dirty="0" smtClean="0">
                <a:solidFill>
                  <a:srgbClr val="243162"/>
                </a:solidFill>
                <a:latin typeface="Bahnschrift SemiBold" panose="020B0502040204020203" pitchFamily="34" charset="0"/>
              </a:rPr>
              <a:t>)</a:t>
            </a:r>
            <a:endParaRPr lang="ru-RU" sz="1700" b="1" kern="2000" dirty="0">
              <a:solidFill>
                <a:srgbClr val="243162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3B22E8A0-9373-8AC8-3409-6E4020C3409A}"/>
              </a:ext>
            </a:extLst>
          </p:cNvPr>
          <p:cNvSpPr txBox="1">
            <a:spLocks/>
          </p:cNvSpPr>
          <p:nvPr/>
        </p:nvSpPr>
        <p:spPr>
          <a:xfrm>
            <a:off x="9060677" y="3811923"/>
            <a:ext cx="2675740" cy="133797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900" kern="2000" dirty="0">
                <a:solidFill>
                  <a:srgbClr val="243162"/>
                </a:solidFill>
                <a:latin typeface="Bahnschrift SemiBold" panose="020B0502040204020203" pitchFamily="34" charset="0"/>
              </a:rPr>
              <a:t>ПРИЕМ ЗАЯВОК</a:t>
            </a:r>
          </a:p>
          <a:p>
            <a:pPr>
              <a:lnSpc>
                <a:spcPct val="60000"/>
              </a:lnSpc>
              <a:spcBef>
                <a:spcPts val="600"/>
              </a:spcBef>
            </a:pPr>
            <a:r>
              <a:rPr lang="ru-RU" sz="1900" kern="2000" dirty="0">
                <a:solidFill>
                  <a:srgbClr val="243162"/>
                </a:solidFill>
                <a:latin typeface="Bahnschrift SemiBold" panose="020B0502040204020203" pitchFamily="34" charset="0"/>
              </a:rPr>
              <a:t>с </a:t>
            </a:r>
            <a:r>
              <a:rPr lang="ru-RU" sz="1900" kern="2000" dirty="0" smtClean="0">
                <a:solidFill>
                  <a:srgbClr val="243162"/>
                </a:solidFill>
                <a:latin typeface="Bahnschrift SemiBold" panose="020B0502040204020203" pitchFamily="34" charset="0"/>
              </a:rPr>
              <a:t>21 октября</a:t>
            </a:r>
            <a:endParaRPr lang="ru-RU" sz="1900" kern="2000" dirty="0">
              <a:solidFill>
                <a:srgbClr val="243162"/>
              </a:solidFill>
              <a:latin typeface="Bahnschrift SemiBold" panose="020B0502040204020203" pitchFamily="34" charset="0"/>
            </a:endParaRPr>
          </a:p>
          <a:p>
            <a:pPr>
              <a:lnSpc>
                <a:spcPct val="60000"/>
              </a:lnSpc>
              <a:spcBef>
                <a:spcPts val="600"/>
              </a:spcBef>
            </a:pPr>
            <a:r>
              <a:rPr lang="ru-RU" sz="1900" kern="2000" dirty="0">
                <a:solidFill>
                  <a:srgbClr val="243162"/>
                </a:solidFill>
                <a:latin typeface="Bahnschrift SemiBold" panose="020B0502040204020203" pitchFamily="34" charset="0"/>
              </a:rPr>
              <a:t>по </a:t>
            </a:r>
            <a:r>
              <a:rPr lang="ru-RU" sz="1900" kern="2000" dirty="0" smtClean="0">
                <a:solidFill>
                  <a:srgbClr val="243162"/>
                </a:solidFill>
                <a:latin typeface="Bahnschrift SemiBold" panose="020B0502040204020203" pitchFamily="34" charset="0"/>
              </a:rPr>
              <a:t>16 </a:t>
            </a:r>
            <a:r>
              <a:rPr lang="ru-RU" sz="1900" kern="2000" dirty="0">
                <a:solidFill>
                  <a:srgbClr val="243162"/>
                </a:solidFill>
                <a:latin typeface="Bahnschrift SemiBold" panose="020B0502040204020203" pitchFamily="34" charset="0"/>
              </a:rPr>
              <a:t>декабря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sz="1500" kern="2000" dirty="0" smtClean="0">
                <a:solidFill>
                  <a:srgbClr val="243162"/>
                </a:solidFill>
                <a:latin typeface="Bahnschrift SemiBold" panose="020B0502040204020203" pitchFamily="34" charset="0"/>
              </a:rPr>
              <a:t>2024 </a:t>
            </a:r>
            <a:r>
              <a:rPr lang="ru-RU" sz="1500" kern="2000" dirty="0">
                <a:solidFill>
                  <a:srgbClr val="243162"/>
                </a:solidFill>
                <a:latin typeface="Bahnschrift SemiBold" panose="020B0502040204020203" pitchFamily="34" charset="0"/>
              </a:rPr>
              <a:t>года</a:t>
            </a:r>
          </a:p>
        </p:txBody>
      </p:sp>
    </p:spTree>
    <p:extLst>
      <p:ext uri="{BB962C8B-B14F-4D97-AF65-F5344CB8AC3E}">
        <p14:creationId xmlns:p14="http://schemas.microsoft.com/office/powerpoint/2010/main" val="214879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F8F6E79-3339-F8A7-3319-212D58F80729}"/>
              </a:ext>
            </a:extLst>
          </p:cNvPr>
          <p:cNvSpPr/>
          <p:nvPr/>
        </p:nvSpPr>
        <p:spPr>
          <a:xfrm rot="16200000">
            <a:off x="3098969" y="-2227946"/>
            <a:ext cx="5994065" cy="12192002"/>
          </a:xfrm>
          <a:prstGeom prst="rect">
            <a:avLst/>
          </a:prstGeom>
          <a:gradFill flip="none" rotWithShape="1">
            <a:gsLst>
              <a:gs pos="0">
                <a:srgbClr val="243A73"/>
              </a:gs>
              <a:gs pos="95000">
                <a:srgbClr val="0C8FCA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263BF36-7329-3920-5155-F39B46E856EA}"/>
              </a:ext>
            </a:extLst>
          </p:cNvPr>
          <p:cNvSpPr/>
          <p:nvPr/>
        </p:nvSpPr>
        <p:spPr>
          <a:xfrm rot="16200000">
            <a:off x="1527422" y="969168"/>
            <a:ext cx="4247424" cy="4128213"/>
          </a:xfrm>
          <a:prstGeom prst="rect">
            <a:avLst/>
          </a:prstGeom>
          <a:gradFill flip="none" rotWithShape="1">
            <a:gsLst>
              <a:gs pos="0">
                <a:srgbClr val="243162">
                  <a:shade val="30000"/>
                  <a:satMod val="115000"/>
                </a:srgbClr>
              </a:gs>
              <a:gs pos="100000">
                <a:srgbClr val="33559A"/>
              </a:gs>
              <a:gs pos="51000">
                <a:srgbClr val="243162">
                  <a:shade val="67500"/>
                  <a:satMod val="115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SemiBold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FDBDF2-A8D8-16B9-FD95-48C0F4770E0B}"/>
              </a:ext>
            </a:extLst>
          </p:cNvPr>
          <p:cNvSpPr txBox="1"/>
          <p:nvPr/>
        </p:nvSpPr>
        <p:spPr>
          <a:xfrm>
            <a:off x="1958002" y="1456400"/>
            <a:ext cx="242002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ru-RU" kern="2000" spc="1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ЦЕЛЬ ПРЕМИИ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D62E319B-4641-159B-DAD6-06D439F04F08}"/>
              </a:ext>
            </a:extLst>
          </p:cNvPr>
          <p:cNvSpPr txBox="1">
            <a:spLocks/>
          </p:cNvSpPr>
          <p:nvPr/>
        </p:nvSpPr>
        <p:spPr>
          <a:xfrm>
            <a:off x="1285875" y="239149"/>
            <a:ext cx="10572749" cy="54400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2600" b="1" kern="2000" dirty="0">
                <a:solidFill>
                  <a:srgbClr val="243162"/>
                </a:solidFill>
                <a:latin typeface="Bahnschrift" panose="020B0502040204020203" pitchFamily="34" charset="0"/>
              </a:rPr>
              <a:t>НАЦИОНАЛЬНАЯ ПРЕМИЯ «ЛИДЕРЫ ОТВЕТСТВЕННОГО БИЗНЕСА»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65F3188-4FAB-34D5-C35E-F0F16D3C3344}"/>
              </a:ext>
            </a:extLst>
          </p:cNvPr>
          <p:cNvSpPr txBox="1"/>
          <p:nvPr/>
        </p:nvSpPr>
        <p:spPr>
          <a:xfrm>
            <a:off x="1958002" y="1934501"/>
            <a:ext cx="3530634" cy="246221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/>
            <a:r>
              <a:rPr lang="ru-RU" sz="140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Содействие развитию ответственной деловой практики, повышение информационной открытости бизнеса на основе публичной нефинансовой отчетности, укрепление его репутации, признание вклада компаний в общественное развитие – формирование благоприятной социальной и природной среды, в устойчивое развитие территорий, укрепление страны.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3EF51AF-C510-3ABD-0297-0550E4934429}"/>
              </a:ext>
            </a:extLst>
          </p:cNvPr>
          <p:cNvSpPr/>
          <p:nvPr/>
        </p:nvSpPr>
        <p:spPr>
          <a:xfrm rot="16200000">
            <a:off x="6223321" y="1050368"/>
            <a:ext cx="4269139" cy="3986558"/>
          </a:xfrm>
          <a:prstGeom prst="rect">
            <a:avLst/>
          </a:prstGeom>
          <a:gradFill flip="none" rotWithShape="1">
            <a:gsLst>
              <a:gs pos="0">
                <a:srgbClr val="243162">
                  <a:shade val="30000"/>
                  <a:satMod val="115000"/>
                </a:srgbClr>
              </a:gs>
              <a:gs pos="100000">
                <a:srgbClr val="33559A"/>
              </a:gs>
              <a:gs pos="51000">
                <a:srgbClr val="243162">
                  <a:shade val="67500"/>
                  <a:satMod val="115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6929B95-EF59-A571-6F3E-35B7C87713E3}"/>
              </a:ext>
            </a:extLst>
          </p:cNvPr>
          <p:cNvSpPr txBox="1"/>
          <p:nvPr/>
        </p:nvSpPr>
        <p:spPr>
          <a:xfrm>
            <a:off x="6735713" y="1317900"/>
            <a:ext cx="333223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ru-RU" kern="2000" spc="1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ПОРЯДОК</a:t>
            </a:r>
          </a:p>
          <a:p>
            <a:pPr algn="l"/>
            <a:r>
              <a:rPr lang="ru-RU" kern="2000" spc="1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ОРГАНИЗАЦИИ </a:t>
            </a:r>
            <a:r>
              <a:rPr lang="ru-RU" kern="2000" spc="1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ПРЕМИИ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EC6CCF-4A49-5446-BD44-B7A4526CB435}"/>
              </a:ext>
            </a:extLst>
          </p:cNvPr>
          <p:cNvSpPr txBox="1"/>
          <p:nvPr/>
        </p:nvSpPr>
        <p:spPr>
          <a:xfrm>
            <a:off x="6735713" y="1972601"/>
            <a:ext cx="3405238" cy="181588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/>
            <a:r>
              <a:rPr lang="ru-RU" sz="140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Премия проводится на ежегодной основе. В рамках Премии устанавливаются номинации, перечень которых утверждается ежегодно. В целях организации Премии созданы Организационный комитет Премии и Экспертный совет Премии.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2A3BB0F-8CBD-360A-2FE0-E916553392C4}"/>
              </a:ext>
            </a:extLst>
          </p:cNvPr>
          <p:cNvSpPr/>
          <p:nvPr/>
        </p:nvSpPr>
        <p:spPr>
          <a:xfrm>
            <a:off x="942975" y="4776406"/>
            <a:ext cx="11249026" cy="1748938"/>
          </a:xfrm>
          <a:prstGeom prst="rect">
            <a:avLst/>
          </a:prstGeom>
          <a:gradFill flip="none" rotWithShape="1">
            <a:gsLst>
              <a:gs pos="0">
                <a:srgbClr val="87B4ED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  <a:effectLst>
            <a:outerShdw blurRad="190500" dist="101600" dir="8100000" algn="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CF45EC67-4E9D-2F47-1212-750BE292FE8E}"/>
              </a:ext>
            </a:extLst>
          </p:cNvPr>
          <p:cNvSpPr txBox="1">
            <a:spLocks/>
          </p:cNvSpPr>
          <p:nvPr/>
        </p:nvSpPr>
        <p:spPr>
          <a:xfrm>
            <a:off x="1678797" y="4784438"/>
            <a:ext cx="9913945" cy="38763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kern="2000" dirty="0">
                <a:solidFill>
                  <a:srgbClr val="243162"/>
                </a:solidFill>
                <a:latin typeface="Bahnschrift" panose="020B0502040204020203" pitchFamily="34" charset="0"/>
              </a:rPr>
              <a:t>СОПРЕДСЕДАТЕЛИ ОРГКОМИТЕТА ПРЕМИИ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317465E-B59B-7DF7-7402-0E28716B41A2}"/>
              </a:ext>
            </a:extLst>
          </p:cNvPr>
          <p:cNvSpPr txBox="1"/>
          <p:nvPr/>
        </p:nvSpPr>
        <p:spPr>
          <a:xfrm>
            <a:off x="2510322" y="5263767"/>
            <a:ext cx="21591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>
                <a:latin typeface="Bahnschrift" panose="020B0502040204020203" pitchFamily="34" charset="0"/>
                <a:ea typeface="Roboto" panose="02000000000000000000" pitchFamily="2" charset="0"/>
              </a:rPr>
              <a:t>Голикова Татьяна Алексеевна</a:t>
            </a:r>
          </a:p>
          <a:p>
            <a:r>
              <a:rPr lang="ru-RU" sz="1000" dirty="0">
                <a:latin typeface="Bahnschrift SemiBold" panose="020B0502040204020203" pitchFamily="34" charset="0"/>
                <a:ea typeface="Roboto" panose="02000000000000000000" pitchFamily="2" charset="0"/>
              </a:rPr>
              <a:t>Заместитель Председателя Правительства Российской Федерации</a:t>
            </a:r>
            <a:r>
              <a:rPr lang="en-US" sz="1000" dirty="0">
                <a:latin typeface="Bahnschrift SemiBold" panose="020B0502040204020203" pitchFamily="34" charset="0"/>
                <a:ea typeface="Roboto" panose="02000000000000000000" pitchFamily="2" charset="0"/>
              </a:rPr>
              <a:t> </a:t>
            </a:r>
            <a:endParaRPr lang="ru-RU" sz="1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45B26AB-0DDB-BEBB-0023-53500C668AC5}"/>
              </a:ext>
            </a:extLst>
          </p:cNvPr>
          <p:cNvSpPr txBox="1"/>
          <p:nvPr/>
        </p:nvSpPr>
        <p:spPr>
          <a:xfrm>
            <a:off x="6093936" y="5259517"/>
            <a:ext cx="21591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>
                <a:latin typeface="Bahnschrift" panose="020B0502040204020203" pitchFamily="34" charset="0"/>
                <a:ea typeface="Roboto" panose="02000000000000000000" pitchFamily="2" charset="0"/>
              </a:rPr>
              <a:t>Орешкин Максим Станиславович</a:t>
            </a:r>
          </a:p>
          <a:p>
            <a:r>
              <a:rPr lang="ru-RU" sz="1000" dirty="0">
                <a:latin typeface="Bahnschrift SemiBold" panose="020B0502040204020203" pitchFamily="34" charset="0"/>
                <a:ea typeface="Roboto" panose="02000000000000000000" pitchFamily="2" charset="0"/>
              </a:rPr>
              <a:t>Заместитель Руководителя Администрации Президента Российской Федерации </a:t>
            </a:r>
          </a:p>
          <a:p>
            <a:endParaRPr lang="ru-RU" sz="1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D82A81B-8823-186F-5DC5-6534712CA42B}"/>
              </a:ext>
            </a:extLst>
          </p:cNvPr>
          <p:cNvSpPr txBox="1"/>
          <p:nvPr/>
        </p:nvSpPr>
        <p:spPr>
          <a:xfrm>
            <a:off x="9786547" y="5259517"/>
            <a:ext cx="180619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b="1" dirty="0">
                <a:latin typeface="Bahnschrift" panose="020B0502040204020203" pitchFamily="34" charset="0"/>
                <a:ea typeface="Roboto" panose="02000000000000000000" pitchFamily="2" charset="0"/>
              </a:rPr>
              <a:t>Шохин </a:t>
            </a:r>
            <a:r>
              <a:rPr lang="ru-RU" sz="1300" b="1" dirty="0" smtClean="0">
                <a:latin typeface="Bahnschrift" panose="020B0502040204020203" pitchFamily="34" charset="0"/>
                <a:ea typeface="Roboto" panose="02000000000000000000" pitchFamily="2" charset="0"/>
              </a:rPr>
              <a:t>Александр Николаевич</a:t>
            </a:r>
            <a:endParaRPr lang="ru-RU" sz="1300" b="1" dirty="0">
              <a:latin typeface="Bahnschrift" panose="020B0502040204020203" pitchFamily="34" charset="0"/>
              <a:ea typeface="Roboto" panose="02000000000000000000" pitchFamily="2" charset="0"/>
            </a:endParaRPr>
          </a:p>
          <a:p>
            <a:r>
              <a:rPr lang="ru-RU" sz="1000" dirty="0">
                <a:latin typeface="Bahnschrift SemiBold" panose="020B0502040204020203" pitchFamily="34" charset="0"/>
                <a:ea typeface="Roboto" panose="02000000000000000000" pitchFamily="2" charset="0"/>
              </a:rPr>
              <a:t>Президент </a:t>
            </a:r>
            <a:r>
              <a:rPr lang="ru-RU" sz="1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Российского</a:t>
            </a:r>
          </a:p>
          <a:p>
            <a:r>
              <a:rPr lang="ru-RU" sz="1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союза промышленников</a:t>
            </a:r>
          </a:p>
          <a:p>
            <a:r>
              <a:rPr lang="ru-RU" sz="1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и предпринимателей</a:t>
            </a:r>
            <a:endParaRPr lang="ru-RU" sz="1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endParaRPr lang="ru-RU" sz="1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B814CBC-7192-7996-1F57-F77A8A5EAC9B}"/>
              </a:ext>
            </a:extLst>
          </p:cNvPr>
          <p:cNvSpPr txBox="1"/>
          <p:nvPr/>
        </p:nvSpPr>
        <p:spPr>
          <a:xfrm>
            <a:off x="7533126" y="6571661"/>
            <a:ext cx="49517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B6EB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https://rspp.ru/p/nacionalnaya-premiya-lidery-otvetstvennogo-biznesa/</a:t>
            </a:r>
            <a:endParaRPr lang="ru-RU" sz="1050" dirty="0">
              <a:solidFill>
                <a:srgbClr val="00B6EB"/>
              </a:solidFill>
              <a:latin typeface="Bahnschrift SemiBold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33" name="Рисунок 32" descr="Изображение выглядит как Человеческое лицо, одежда, галсту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5A5EA2C0-790D-EDD5-6100-A593211ED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922" y="5180580"/>
            <a:ext cx="1150679" cy="115200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Человеческое лицо, одежда, человек, оч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792C63AA-49DF-0F21-245F-40B1B463E4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252" y="5180580"/>
            <a:ext cx="1152000" cy="11520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еловеческое лицо, человек, галстук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73051FF-D7D8-5BB7-F4CE-586609B08D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67" y="5180580"/>
            <a:ext cx="1152000" cy="115200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" b="100000" l="23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4" y="90386"/>
            <a:ext cx="331573" cy="735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266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1F7B3FF8-60C1-8721-C3B6-A103E9E06BF0}"/>
              </a:ext>
            </a:extLst>
          </p:cNvPr>
          <p:cNvSpPr/>
          <p:nvPr/>
        </p:nvSpPr>
        <p:spPr>
          <a:xfrm>
            <a:off x="1152957" y="5871485"/>
            <a:ext cx="727138" cy="727138"/>
          </a:xfrm>
          <a:prstGeom prst="ellipse">
            <a:avLst/>
          </a:prstGeom>
          <a:gradFill flip="none" rotWithShape="1">
            <a:gsLst>
              <a:gs pos="0">
                <a:srgbClr val="A0781F"/>
              </a:gs>
              <a:gs pos="21000">
                <a:srgbClr val="D4B45C"/>
              </a:gs>
              <a:gs pos="100000">
                <a:srgbClr val="BA963D"/>
              </a:gs>
              <a:gs pos="44000">
                <a:srgbClr val="F8DE87"/>
              </a:gs>
            </a:gsLst>
            <a:lin ang="10800000" scaled="1"/>
            <a:tileRect/>
          </a:gradFill>
          <a:ln>
            <a:noFill/>
          </a:ln>
          <a:effectLst>
            <a:innerShdw blurRad="1143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SemiBold" panose="020B050204020402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F8F6E79-3339-F8A7-3319-212D58F80729}"/>
              </a:ext>
            </a:extLst>
          </p:cNvPr>
          <p:cNvSpPr/>
          <p:nvPr/>
        </p:nvSpPr>
        <p:spPr>
          <a:xfrm rot="16200000">
            <a:off x="3665207" y="-2756486"/>
            <a:ext cx="4861590" cy="12192002"/>
          </a:xfrm>
          <a:prstGeom prst="rect">
            <a:avLst/>
          </a:prstGeom>
          <a:gradFill flip="none" rotWithShape="1">
            <a:gsLst>
              <a:gs pos="0">
                <a:srgbClr val="243A73"/>
              </a:gs>
              <a:gs pos="95000">
                <a:srgbClr val="0C8FCA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9263BF36-7329-3920-5155-F39B46E856EA}"/>
              </a:ext>
            </a:extLst>
          </p:cNvPr>
          <p:cNvSpPr/>
          <p:nvPr/>
        </p:nvSpPr>
        <p:spPr>
          <a:xfrm rot="16200000">
            <a:off x="4634595" y="-1787096"/>
            <a:ext cx="2922811" cy="12192001"/>
          </a:xfrm>
          <a:prstGeom prst="rect">
            <a:avLst/>
          </a:prstGeom>
          <a:gradFill flip="none" rotWithShape="1">
            <a:gsLst>
              <a:gs pos="0">
                <a:srgbClr val="243162">
                  <a:shade val="30000"/>
                  <a:satMod val="115000"/>
                  <a:alpha val="52000"/>
                </a:srgbClr>
              </a:gs>
              <a:gs pos="100000">
                <a:srgbClr val="33559A">
                  <a:alpha val="41000"/>
                </a:srgbClr>
              </a:gs>
              <a:gs pos="51000">
                <a:srgbClr val="243162">
                  <a:shade val="67500"/>
                  <a:satMod val="115000"/>
                  <a:alpha val="53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SemiBol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65F3188-4FAB-34D5-C35E-F0F16D3C3344}"/>
              </a:ext>
            </a:extLst>
          </p:cNvPr>
          <p:cNvSpPr txBox="1"/>
          <p:nvPr/>
        </p:nvSpPr>
        <p:spPr>
          <a:xfrm>
            <a:off x="683525" y="3333370"/>
            <a:ext cx="4855211" cy="232679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• </a:t>
            </a:r>
            <a:r>
              <a:rPr lang="ru-RU" sz="13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наличие </a:t>
            </a:r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у компании не менее двух нефинансовых </a:t>
            </a:r>
            <a:r>
              <a:rPr lang="ru-RU" sz="13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отчетов</a:t>
            </a:r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, выпущенных в течение последних </a:t>
            </a:r>
            <a:r>
              <a:rPr lang="ru-RU" sz="13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3-х </a:t>
            </a:r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лет, включая </a:t>
            </a:r>
            <a:r>
              <a:rPr lang="ru-RU" sz="13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отчет</a:t>
            </a:r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, выпущенный в год подачи заявки по результатам предыдущего года (</a:t>
            </a:r>
            <a:r>
              <a:rPr lang="ru-RU" sz="13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отчеты </a:t>
            </a:r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на русском языке);</a:t>
            </a:r>
          </a:p>
          <a:p>
            <a:pPr algn="l"/>
            <a:endParaRPr lang="ru-RU" sz="1320" kern="2000" dirty="0">
              <a:solidFill>
                <a:schemeClr val="bg1"/>
              </a:solidFill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pPr algn="l"/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• </a:t>
            </a:r>
            <a:r>
              <a:rPr lang="ru-RU" sz="13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размещение нефинансовой отчетности компании в открытом доступе: официальный корпоративный сайт и/или Национальный регистр корпоративных нефинансовых отчетов, другие Интернет-ресурсы, с указанием в заявке конкретных ресурсов и электронных адресов размещения отчетов;</a:t>
            </a:r>
            <a:endParaRPr lang="ru-RU" sz="1320" kern="2000" dirty="0">
              <a:solidFill>
                <a:schemeClr val="bg1"/>
              </a:solidFill>
              <a:latin typeface="Bahnschrift SemiBol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2A3BB0F-8CBD-360A-2FE0-E916553392C4}"/>
              </a:ext>
            </a:extLst>
          </p:cNvPr>
          <p:cNvSpPr/>
          <p:nvPr/>
        </p:nvSpPr>
        <p:spPr>
          <a:xfrm>
            <a:off x="2557767" y="1167960"/>
            <a:ext cx="9634233" cy="1245635"/>
          </a:xfrm>
          <a:prstGeom prst="rect">
            <a:avLst/>
          </a:prstGeom>
          <a:gradFill flip="none" rotWithShape="1">
            <a:gsLst>
              <a:gs pos="0">
                <a:srgbClr val="87B4ED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  <a:effectLst>
            <a:outerShdw blurRad="190500" dist="101600" dir="8100000" algn="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 descr="Изображение выглядит как круг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29E2196C-A824-FEFD-CDE8-563A99A25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39" y="962504"/>
            <a:ext cx="1749809" cy="17527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7ED1A3-E4C3-3339-094B-A3A94E784516}"/>
              </a:ext>
            </a:extLst>
          </p:cNvPr>
          <p:cNvSpPr txBox="1"/>
          <p:nvPr/>
        </p:nvSpPr>
        <p:spPr>
          <a:xfrm>
            <a:off x="3863179" y="1235441"/>
            <a:ext cx="7548155" cy="112338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/>
            <a:r>
              <a:rPr lang="ru-RU" sz="132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Компании </a:t>
            </a:r>
            <a:r>
              <a:rPr lang="ru-RU" sz="1320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крупного </a:t>
            </a:r>
            <a:r>
              <a:rPr lang="ru-RU" sz="132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бизнеса, которые выпускают на регулярной основе нефинансовую отчетность по устойчивому развитию, комплексно раскрывающую информацию о деятельности организации на основе принципов ответственного ведения бизнеса (Социальной хартии российского бизнеса, ГД ООН и др.) и вкладе в социально-экономическое развитие страны и решение общественно значимых задач.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FDBDF2-A8D8-16B9-FD95-48C0F4770E0B}"/>
              </a:ext>
            </a:extLst>
          </p:cNvPr>
          <p:cNvSpPr txBox="1"/>
          <p:nvPr/>
        </p:nvSpPr>
        <p:spPr>
          <a:xfrm>
            <a:off x="3268686" y="2917769"/>
            <a:ext cx="4944623" cy="35394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kern="2000" spc="1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УСЛОВИЯ ПРИЕМА ЗАЯВОК: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2E01D04-45D4-0C6C-F68B-F5FA6FF6F828}"/>
              </a:ext>
            </a:extLst>
          </p:cNvPr>
          <p:cNvSpPr txBox="1"/>
          <p:nvPr/>
        </p:nvSpPr>
        <p:spPr>
          <a:xfrm>
            <a:off x="6130746" y="3333370"/>
            <a:ext cx="5543319" cy="232679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/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• отсутствие задолженности по платежам в бюджеты всех уровней и государственные внебюджетные фонды;</a:t>
            </a:r>
          </a:p>
          <a:p>
            <a:pPr algn="l"/>
            <a:endParaRPr lang="ru-RU" sz="1320" kern="2000" dirty="0">
              <a:solidFill>
                <a:schemeClr val="bg1"/>
              </a:solidFill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pPr algn="l"/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• компания </a:t>
            </a:r>
            <a:r>
              <a:rPr lang="ru-RU" sz="13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не </a:t>
            </a:r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находится в стадии ликвидации, </a:t>
            </a:r>
            <a:r>
              <a:rPr lang="ru-RU" sz="13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не признана </a:t>
            </a:r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банкротом, и ее деятельность не приостановлена </a:t>
            </a:r>
            <a:r>
              <a:rPr lang="ru-RU" sz="13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в </a:t>
            </a:r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порядке, предусмотренном Кодексом Российской Федерации </a:t>
            </a:r>
            <a:r>
              <a:rPr lang="ru-RU" sz="13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об </a:t>
            </a:r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административных правонарушениях;</a:t>
            </a:r>
          </a:p>
          <a:p>
            <a:pPr algn="l"/>
            <a:endParaRPr lang="ru-RU" sz="1320" kern="2000" dirty="0">
              <a:solidFill>
                <a:schemeClr val="bg1"/>
              </a:solidFill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pPr algn="l"/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• </a:t>
            </a:r>
            <a:r>
              <a:rPr lang="ru-RU" sz="13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представление </a:t>
            </a:r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компанией </a:t>
            </a:r>
            <a:r>
              <a:rPr lang="ru-RU" sz="13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в </a:t>
            </a:r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установленные сроки заявки – полного пакета документов для участия в Премии в электронном виде по списку, </a:t>
            </a:r>
            <a:r>
              <a:rPr lang="ru-RU" sz="13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указанному </a:t>
            </a:r>
            <a:r>
              <a:rPr lang="ru-RU" sz="13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в Положении о Премии.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9F4702F-CE52-2F8F-4140-12E9D1777013}"/>
              </a:ext>
            </a:extLst>
          </p:cNvPr>
          <p:cNvSpPr txBox="1"/>
          <p:nvPr/>
        </p:nvSpPr>
        <p:spPr>
          <a:xfrm>
            <a:off x="1809489" y="1279574"/>
            <a:ext cx="1598959" cy="738664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/>
            <a:r>
              <a:rPr lang="ru-RU" sz="1400" kern="2000" spc="1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КТО МОЖЕТ УЧАСТВОВАТЬ В ПРЕМИИ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F350ABC-6B8D-7578-052E-FA3DB34D5296}"/>
              </a:ext>
            </a:extLst>
          </p:cNvPr>
          <p:cNvSpPr txBox="1"/>
          <p:nvPr/>
        </p:nvSpPr>
        <p:spPr>
          <a:xfrm>
            <a:off x="1930668" y="5859959"/>
            <a:ext cx="61567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kern="2000" spc="100" dirty="0">
                <a:solidFill>
                  <a:srgbClr val="243162"/>
                </a:solidFill>
                <a:latin typeface="Bahnschrift SemiBold" panose="020B0502040204020203" pitchFamily="34" charset="0"/>
              </a:rPr>
              <a:t>Заявка, оформленная в соответствии с требованиями Положения о Премии и Методики оценки заявок,</a:t>
            </a:r>
            <a:br>
              <a:rPr lang="ru-RU" sz="1400" kern="2000" spc="100" dirty="0">
                <a:solidFill>
                  <a:srgbClr val="243162"/>
                </a:solidFill>
                <a:latin typeface="Bahnschrift SemiBold" panose="020B0502040204020203" pitchFamily="34" charset="0"/>
              </a:rPr>
            </a:br>
            <a:r>
              <a:rPr lang="ru-RU" sz="1400" kern="2000" spc="100" dirty="0">
                <a:solidFill>
                  <a:srgbClr val="243162"/>
                </a:solidFill>
                <a:latin typeface="Bahnschrift SemiBold" panose="020B0502040204020203" pitchFamily="34" charset="0"/>
              </a:rPr>
              <a:t>направляется по адресу </a:t>
            </a:r>
            <a:r>
              <a:rPr lang="ru-RU" sz="1400" kern="2000" spc="100" dirty="0">
                <a:solidFill>
                  <a:srgbClr val="243162"/>
                </a:solidFill>
                <a:latin typeface="Bahnschrift SemiBol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rspp@rspp.ru</a:t>
            </a:r>
            <a:endParaRPr lang="ru-RU" sz="1400" kern="2000" spc="100" dirty="0">
              <a:solidFill>
                <a:srgbClr val="243162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0" name="Рисунок 19" descr="Изображение выглядит как символ, линия, Графика, Симметр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FDBF5461-F6F0-0AC3-B6BE-A3D73EAC6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496" y="5956346"/>
            <a:ext cx="637033" cy="49072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8208EA4-24D2-72F1-1DE3-717451AA0AC4}"/>
              </a:ext>
            </a:extLst>
          </p:cNvPr>
          <p:cNvSpPr txBox="1"/>
          <p:nvPr/>
        </p:nvSpPr>
        <p:spPr>
          <a:xfrm>
            <a:off x="7533126" y="6571661"/>
            <a:ext cx="49517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B6EB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https://rspp.ru/p/nacionalnaya-premiya-lidery-otvetstvennogo-biznesa/</a:t>
            </a:r>
            <a:endParaRPr lang="ru-RU" sz="1050" dirty="0">
              <a:solidFill>
                <a:srgbClr val="00B6EB"/>
              </a:solidFill>
              <a:latin typeface="Bahnschrift SemiBol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xmlns="" id="{D62E319B-4641-159B-DAD6-06D439F04F08}"/>
              </a:ext>
            </a:extLst>
          </p:cNvPr>
          <p:cNvSpPr txBox="1">
            <a:spLocks/>
          </p:cNvSpPr>
          <p:nvPr/>
        </p:nvSpPr>
        <p:spPr>
          <a:xfrm>
            <a:off x="1285875" y="239149"/>
            <a:ext cx="10572749" cy="54400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2600" b="1" kern="2000" dirty="0">
                <a:solidFill>
                  <a:srgbClr val="243162"/>
                </a:solidFill>
                <a:latin typeface="Bahnschrift" panose="020B0502040204020203" pitchFamily="34" charset="0"/>
              </a:rPr>
              <a:t>НАЦИОНАЛЬНАЯ ПРЕМИЯ «ЛИДЕРЫ ОТВЕТСТВЕННОГО БИЗНЕСА»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" b="100000" l="23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4" y="90386"/>
            <a:ext cx="331573" cy="735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57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652B1984-F9E6-A094-D459-EB95969ABC74}"/>
              </a:ext>
            </a:extLst>
          </p:cNvPr>
          <p:cNvSpPr/>
          <p:nvPr/>
        </p:nvSpPr>
        <p:spPr>
          <a:xfrm rot="16200000" flipV="1">
            <a:off x="7727241" y="2393238"/>
            <a:ext cx="5860257" cy="3069265"/>
          </a:xfrm>
          <a:prstGeom prst="rect">
            <a:avLst/>
          </a:prstGeom>
          <a:gradFill flip="none" rotWithShape="1">
            <a:gsLst>
              <a:gs pos="0">
                <a:srgbClr val="243A73"/>
              </a:gs>
              <a:gs pos="95000">
                <a:srgbClr val="0C8FCA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F8F6E79-3339-F8A7-3319-212D58F80729}"/>
              </a:ext>
            </a:extLst>
          </p:cNvPr>
          <p:cNvSpPr/>
          <p:nvPr/>
        </p:nvSpPr>
        <p:spPr>
          <a:xfrm rot="16200000" flipV="1">
            <a:off x="-423399" y="1421142"/>
            <a:ext cx="5860256" cy="5013459"/>
          </a:xfrm>
          <a:prstGeom prst="rect">
            <a:avLst/>
          </a:prstGeom>
          <a:gradFill flip="none" rotWithShape="1">
            <a:gsLst>
              <a:gs pos="0">
                <a:srgbClr val="243A73"/>
              </a:gs>
              <a:gs pos="95000">
                <a:srgbClr val="0C8FCA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65F3188-4FAB-34D5-C35E-F0F16D3C3344}"/>
              </a:ext>
            </a:extLst>
          </p:cNvPr>
          <p:cNvSpPr txBox="1"/>
          <p:nvPr/>
        </p:nvSpPr>
        <p:spPr>
          <a:xfrm>
            <a:off x="613599" y="3044458"/>
            <a:ext cx="4307708" cy="328397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/>
            <a:r>
              <a:rPr lang="ru-RU" sz="12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Наличие у компании оценки, полученной в рамках комплексных российских индексов и рейтингов (рэнкингов) устойчивого развития (ESG), проведенной на основе анализа нефинансовой отчетности, выпущенной в год проведения Премии, и позиция в них</a:t>
            </a:r>
          </a:p>
          <a:p>
            <a:pPr algn="l"/>
            <a:endParaRPr lang="ru-RU" sz="1220" kern="2000" dirty="0">
              <a:solidFill>
                <a:schemeClr val="bg1"/>
              </a:solidFill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pPr algn="l"/>
            <a:r>
              <a:rPr lang="ru-RU" sz="12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Наличие независимого подтверждения отчета, выпущенного в год подачи заявки (общественное заверение и/или аудиторское подтверждение)</a:t>
            </a:r>
          </a:p>
          <a:p>
            <a:pPr algn="l"/>
            <a:endParaRPr lang="ru-RU" sz="1220" kern="2000" dirty="0">
              <a:solidFill>
                <a:schemeClr val="bg1"/>
              </a:solidFill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pPr algn="l"/>
            <a:r>
              <a:rPr lang="ru-RU" sz="12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Наличие в нефинансовом отчете компании, выпущенном в год проведения Премии, </a:t>
            </a:r>
            <a:r>
              <a:rPr lang="ru-RU" sz="12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информации</a:t>
            </a:r>
          </a:p>
          <a:p>
            <a:pPr algn="l"/>
            <a:r>
              <a:rPr lang="ru-RU" sz="12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о включенной в заявку программе (программах)</a:t>
            </a:r>
            <a:endParaRPr lang="ru-RU" sz="1220" kern="2000" dirty="0">
              <a:solidFill>
                <a:schemeClr val="bg1"/>
              </a:solidFill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pPr algn="l"/>
            <a:endParaRPr lang="ru-RU" sz="1220" kern="2000" dirty="0">
              <a:solidFill>
                <a:schemeClr val="bg1"/>
              </a:solidFill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r>
              <a:rPr lang="ru-RU" sz="12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Участие компании в системе социального партнёрства и иных деловых объединениях, связанных с продвижением интересов бизнеса</a:t>
            </a:r>
          </a:p>
        </p:txBody>
      </p:sp>
      <p:pic>
        <p:nvPicPr>
          <p:cNvPr id="14" name="Рисунок 13" descr="Изображение выглядит как круг, снимок экрана, Графика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F7EED63-CE95-158A-DB6C-149A83DE6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86" y="898511"/>
            <a:ext cx="2812844" cy="214594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руг, Графика, логотип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6B9463E-121B-B51B-8941-5A7E65DB6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77" y="898511"/>
            <a:ext cx="2812844" cy="214594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руг, логотип, Графика, Торговая мар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21EB3171-38DA-77F4-29DF-319F2CD8B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347" y="898511"/>
            <a:ext cx="2297815" cy="214594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B3E57D6-46F7-7C35-2882-7F0A348BA847}"/>
              </a:ext>
            </a:extLst>
          </p:cNvPr>
          <p:cNvSpPr txBox="1"/>
          <p:nvPr/>
        </p:nvSpPr>
        <p:spPr>
          <a:xfrm>
            <a:off x="5456288" y="3596908"/>
            <a:ext cx="3666449" cy="290848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/>
            <a:r>
              <a:rPr lang="ru-RU" sz="122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Общественная значимость </a:t>
            </a:r>
            <a:r>
              <a:rPr lang="ru-RU" sz="1220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проблемы, на решение которой направлена программа</a:t>
            </a:r>
            <a:endParaRPr lang="ru-RU" sz="1220" kern="2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pPr algn="l"/>
            <a:endParaRPr lang="ru-RU" sz="1220" kern="2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pPr algn="l"/>
            <a:r>
              <a:rPr lang="ru-RU" sz="122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Наличие документально подтвержденных позиции, стратегии, политик в области устойчивого развития  и/или отдельных ее направлений в соответствии с номинацией</a:t>
            </a:r>
          </a:p>
          <a:p>
            <a:pPr algn="l"/>
            <a:endParaRPr lang="ru-RU" sz="1220" kern="2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pPr algn="l"/>
            <a:r>
              <a:rPr lang="ru-RU" sz="122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Системный подход к управлению программой </a:t>
            </a:r>
          </a:p>
          <a:p>
            <a:pPr algn="l"/>
            <a:endParaRPr lang="ru-RU" sz="1220" kern="2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pPr algn="l"/>
            <a:r>
              <a:rPr lang="ru-RU" sz="122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Наличие и подтверждение результатов программы</a:t>
            </a:r>
          </a:p>
          <a:p>
            <a:pPr algn="l"/>
            <a:endParaRPr lang="ru-RU" sz="1220" kern="2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pPr algn="l"/>
            <a:r>
              <a:rPr lang="ru-RU" sz="122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Внешнее признание программы и </a:t>
            </a:r>
            <a:r>
              <a:rPr lang="ru-RU" sz="1220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общественная поддержка</a:t>
            </a:r>
            <a:endParaRPr lang="ru-RU" sz="1220" kern="2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F28DC6B-D938-D9C8-FB07-4AA0E21DEE42}"/>
              </a:ext>
            </a:extLst>
          </p:cNvPr>
          <p:cNvSpPr txBox="1"/>
          <p:nvPr/>
        </p:nvSpPr>
        <p:spPr>
          <a:xfrm>
            <a:off x="9565567" y="3044458"/>
            <a:ext cx="2677835" cy="309623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/>
            <a:r>
              <a:rPr lang="ru-RU" sz="12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Итоговая сумма баллов по результатам I и II этапа оценки заявок компаний</a:t>
            </a:r>
          </a:p>
          <a:p>
            <a:pPr algn="l"/>
            <a:endParaRPr lang="ru-RU" sz="1220" kern="2000" dirty="0">
              <a:solidFill>
                <a:schemeClr val="bg1"/>
              </a:solidFill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pPr algn="l"/>
            <a:r>
              <a:rPr lang="ru-RU" sz="12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Соответствие группе в ESG-Индексе РСПП «Вектор устойчивого развития» для номинантов Премии, которые лидируют по сумме набранных баллов по итогам I и II этапов </a:t>
            </a:r>
            <a:r>
              <a:rPr lang="ru-RU" sz="12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оценки</a:t>
            </a:r>
          </a:p>
          <a:p>
            <a:pPr algn="l"/>
            <a:endParaRPr lang="ru-RU" sz="1220" kern="2000" dirty="0">
              <a:solidFill>
                <a:schemeClr val="bg1"/>
              </a:solidFill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r>
              <a:rPr lang="ru-RU" sz="12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Наличие программ  в тройке с лучшими результатами по </a:t>
            </a:r>
            <a:r>
              <a:rPr lang="ru-RU" sz="1220" kern="2000" dirty="0" smtClean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номинациям II </a:t>
            </a:r>
            <a:r>
              <a:rPr lang="ru-RU" sz="12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этапа</a:t>
            </a:r>
          </a:p>
          <a:p>
            <a:pPr algn="l"/>
            <a:endParaRPr lang="ru-RU" sz="1220" kern="2000" dirty="0">
              <a:solidFill>
                <a:schemeClr val="bg1"/>
              </a:solidFill>
              <a:latin typeface="Bahnschrift SemiBol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0649A08-9945-E0AE-C351-766D052780E3}"/>
              </a:ext>
            </a:extLst>
          </p:cNvPr>
          <p:cNvSpPr txBox="1"/>
          <p:nvPr/>
        </p:nvSpPr>
        <p:spPr>
          <a:xfrm>
            <a:off x="2469894" y="1454480"/>
            <a:ext cx="1102654" cy="7848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/>
            <a:r>
              <a:rPr lang="ru-RU" sz="900" b="1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Оценка </a:t>
            </a:r>
            <a:r>
              <a:rPr lang="ru-RU" sz="900" b="1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заявок и определение участников </a:t>
            </a:r>
            <a:r>
              <a:rPr lang="ru-RU" sz="900" b="1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следующих этапов </a:t>
            </a:r>
            <a:r>
              <a:rPr lang="ru-RU" sz="900" b="1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оценки</a:t>
            </a:r>
            <a:endParaRPr lang="ru-RU" sz="900" b="1" kern="2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E3476EB-A4F5-CB0D-7D29-1E23E989A1BE}"/>
              </a:ext>
            </a:extLst>
          </p:cNvPr>
          <p:cNvSpPr txBox="1"/>
          <p:nvPr/>
        </p:nvSpPr>
        <p:spPr>
          <a:xfrm>
            <a:off x="6778205" y="1291750"/>
            <a:ext cx="1102654" cy="106182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/>
            <a:r>
              <a:rPr lang="ru-RU" sz="900" b="1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Оценка</a:t>
            </a:r>
          </a:p>
          <a:p>
            <a:pPr algn="l"/>
            <a:r>
              <a:rPr lang="ru-RU" sz="900" b="1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вклада </a:t>
            </a:r>
            <a:r>
              <a:rPr lang="ru-RU" sz="900" b="1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компании</a:t>
            </a:r>
            <a:endParaRPr lang="ru-RU" sz="900" b="1" kern="2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pPr algn="l"/>
            <a:r>
              <a:rPr lang="ru-RU" sz="900" b="1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в решение </a:t>
            </a:r>
            <a:r>
              <a:rPr lang="ru-RU" sz="900" b="1" kern="2000" spc="-2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стратегических национальных </a:t>
            </a:r>
            <a:r>
              <a:rPr lang="ru-RU" sz="900" b="1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 </a:t>
            </a:r>
            <a:r>
              <a:rPr lang="ru-RU" sz="900" b="1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задач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7F4928F-36A1-F21A-FDE8-2A33F51EC325}"/>
              </a:ext>
            </a:extLst>
          </p:cNvPr>
          <p:cNvSpPr txBox="1"/>
          <p:nvPr/>
        </p:nvSpPr>
        <p:spPr>
          <a:xfrm>
            <a:off x="10368950" y="1374068"/>
            <a:ext cx="1102654" cy="7848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/>
            <a:r>
              <a:rPr lang="ru-RU" sz="900" b="1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Оценка </a:t>
            </a:r>
            <a:r>
              <a:rPr lang="ru-RU" sz="900" b="1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финалистов</a:t>
            </a:r>
          </a:p>
          <a:p>
            <a:pPr algn="l"/>
            <a:r>
              <a:rPr lang="ru-RU" sz="900" b="1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и </a:t>
            </a:r>
            <a:r>
              <a:rPr lang="ru-RU" sz="900" b="1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определение лауреатов </a:t>
            </a:r>
            <a:r>
              <a:rPr lang="ru-RU" sz="900" b="1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Премии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67AB537-9418-E097-FFC6-03FC4BD68A11}"/>
              </a:ext>
            </a:extLst>
          </p:cNvPr>
          <p:cNvSpPr txBox="1"/>
          <p:nvPr/>
        </p:nvSpPr>
        <p:spPr>
          <a:xfrm>
            <a:off x="2478782" y="2301820"/>
            <a:ext cx="96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2A5D4"/>
                </a:solidFill>
                <a:latin typeface="Bahnschrift SemiBold" panose="020B0502040204020203" pitchFamily="34" charset="0"/>
              </a:rPr>
              <a:t>4</a:t>
            </a:r>
            <a:r>
              <a:rPr lang="ru-RU" sz="900" dirty="0" smtClean="0">
                <a:solidFill>
                  <a:srgbClr val="02A5D4"/>
                </a:solidFill>
                <a:latin typeface="Bahnschrift SemiBold" panose="020B0502040204020203" pitchFamily="34" charset="0"/>
              </a:rPr>
              <a:t>5 </a:t>
            </a:r>
            <a:r>
              <a:rPr lang="ru-RU" sz="900" dirty="0">
                <a:solidFill>
                  <a:srgbClr val="02A5D4"/>
                </a:solidFill>
                <a:latin typeface="Bahnschrift SemiBold" panose="020B0502040204020203" pitchFamily="34" charset="0"/>
              </a:rPr>
              <a:t>баллов</a:t>
            </a:r>
          </a:p>
          <a:p>
            <a:r>
              <a:rPr lang="ru-RU" sz="900" dirty="0">
                <a:solidFill>
                  <a:srgbClr val="02A5D4"/>
                </a:solidFill>
                <a:latin typeface="Bahnschrift SemiBold" panose="020B0502040204020203" pitchFamily="34" charset="0"/>
              </a:rPr>
              <a:t>(</a:t>
            </a:r>
            <a:r>
              <a:rPr lang="en-US" sz="900" dirty="0">
                <a:solidFill>
                  <a:srgbClr val="02A5D4"/>
                </a:solidFill>
                <a:latin typeface="Bahnschrift SemiBold" panose="020B0502040204020203" pitchFamily="34" charset="0"/>
              </a:rPr>
              <a:t>max)</a:t>
            </a:r>
            <a:endParaRPr lang="ru-RU" sz="900" dirty="0">
              <a:solidFill>
                <a:srgbClr val="02A5D4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39FFF20-B08D-CDB5-9F9C-135BDC970AC2}"/>
              </a:ext>
            </a:extLst>
          </p:cNvPr>
          <p:cNvSpPr txBox="1"/>
          <p:nvPr/>
        </p:nvSpPr>
        <p:spPr>
          <a:xfrm>
            <a:off x="6778205" y="2301820"/>
            <a:ext cx="77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62B4"/>
                </a:solidFill>
                <a:latin typeface="Bahnschrift SemiBold" panose="020B0502040204020203" pitchFamily="34" charset="0"/>
              </a:rPr>
              <a:t>90 баллов</a:t>
            </a:r>
          </a:p>
          <a:p>
            <a:r>
              <a:rPr lang="ru-RU" sz="900" dirty="0">
                <a:solidFill>
                  <a:srgbClr val="0062B4"/>
                </a:solidFill>
                <a:latin typeface="Bahnschrift SemiBold" panose="020B0502040204020203" pitchFamily="34" charset="0"/>
              </a:rPr>
              <a:t>(</a:t>
            </a:r>
            <a:r>
              <a:rPr lang="en-US" sz="900" dirty="0">
                <a:solidFill>
                  <a:srgbClr val="0062B4"/>
                </a:solidFill>
                <a:latin typeface="Bahnschrift SemiBold" panose="020B0502040204020203" pitchFamily="34" charset="0"/>
              </a:rPr>
              <a:t>max)</a:t>
            </a:r>
            <a:endParaRPr lang="ru-RU" sz="900" dirty="0">
              <a:solidFill>
                <a:srgbClr val="0062B4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7017570-AD33-EEB4-253C-CE29A6A97B69}"/>
              </a:ext>
            </a:extLst>
          </p:cNvPr>
          <p:cNvSpPr txBox="1"/>
          <p:nvPr/>
        </p:nvSpPr>
        <p:spPr>
          <a:xfrm>
            <a:off x="10368950" y="2301820"/>
            <a:ext cx="1098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rgbClr val="03417D"/>
                </a:solidFill>
                <a:latin typeface="Bahnschrift SemiBold" panose="020B0502040204020203" pitchFamily="34" charset="0"/>
              </a:rPr>
              <a:t>145 </a:t>
            </a:r>
            <a:r>
              <a:rPr lang="ru-RU" sz="900" dirty="0">
                <a:solidFill>
                  <a:srgbClr val="03417D"/>
                </a:solidFill>
                <a:latin typeface="Bahnschrift SemiBold" panose="020B0502040204020203" pitchFamily="34" charset="0"/>
              </a:rPr>
              <a:t>баллов</a:t>
            </a:r>
          </a:p>
          <a:p>
            <a:r>
              <a:rPr lang="ru-RU" sz="900" dirty="0">
                <a:solidFill>
                  <a:srgbClr val="03417D"/>
                </a:solidFill>
                <a:latin typeface="Bahnschrift SemiBold" panose="020B0502040204020203" pitchFamily="34" charset="0"/>
              </a:rPr>
              <a:t>(</a:t>
            </a:r>
            <a:r>
              <a:rPr lang="en-US" sz="900" dirty="0">
                <a:solidFill>
                  <a:srgbClr val="03417D"/>
                </a:solidFill>
                <a:latin typeface="Bahnschrift SemiBold" panose="020B0502040204020203" pitchFamily="34" charset="0"/>
              </a:rPr>
              <a:t>max)</a:t>
            </a:r>
            <a:endParaRPr lang="ru-RU" sz="900" dirty="0">
              <a:solidFill>
                <a:srgbClr val="03417D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3" name="Блок-схема: извлечение 32">
            <a:extLst>
              <a:ext uri="{FF2B5EF4-FFF2-40B4-BE49-F238E27FC236}">
                <a16:creationId xmlns:a16="http://schemas.microsoft.com/office/drawing/2014/main" xmlns="" id="{3A36427A-1878-DDB2-0E53-4DE7585E7D16}"/>
              </a:ext>
            </a:extLst>
          </p:cNvPr>
          <p:cNvSpPr/>
          <p:nvPr/>
        </p:nvSpPr>
        <p:spPr>
          <a:xfrm rot="5400000">
            <a:off x="456094" y="3117999"/>
            <a:ext cx="198390" cy="114795"/>
          </a:xfrm>
          <a:prstGeom prst="flowChartExtract">
            <a:avLst/>
          </a:prstGeom>
          <a:solidFill>
            <a:srgbClr val="00B6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4" name="Блок-схема: извлечение 33">
            <a:extLst>
              <a:ext uri="{FF2B5EF4-FFF2-40B4-BE49-F238E27FC236}">
                <a16:creationId xmlns:a16="http://schemas.microsoft.com/office/drawing/2014/main" xmlns="" id="{15252E38-7B40-3884-47B0-827DE10D4B8C}"/>
              </a:ext>
            </a:extLst>
          </p:cNvPr>
          <p:cNvSpPr/>
          <p:nvPr/>
        </p:nvSpPr>
        <p:spPr>
          <a:xfrm rot="5400000">
            <a:off x="456094" y="4236544"/>
            <a:ext cx="198390" cy="114795"/>
          </a:xfrm>
          <a:prstGeom prst="flowChartExtract">
            <a:avLst/>
          </a:prstGeom>
          <a:solidFill>
            <a:srgbClr val="00B6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5" name="Блок-схема: извлечение 34">
            <a:extLst>
              <a:ext uri="{FF2B5EF4-FFF2-40B4-BE49-F238E27FC236}">
                <a16:creationId xmlns:a16="http://schemas.microsoft.com/office/drawing/2014/main" xmlns="" id="{549CB741-1D49-F59D-AAB6-C41B541EDA55}"/>
              </a:ext>
            </a:extLst>
          </p:cNvPr>
          <p:cNvSpPr/>
          <p:nvPr/>
        </p:nvSpPr>
        <p:spPr>
          <a:xfrm rot="5400000">
            <a:off x="456094" y="4977047"/>
            <a:ext cx="198390" cy="114795"/>
          </a:xfrm>
          <a:prstGeom prst="flowChartExtract">
            <a:avLst/>
          </a:prstGeom>
          <a:solidFill>
            <a:srgbClr val="00B6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6" name="Блок-схема: извлечение 35">
            <a:extLst>
              <a:ext uri="{FF2B5EF4-FFF2-40B4-BE49-F238E27FC236}">
                <a16:creationId xmlns:a16="http://schemas.microsoft.com/office/drawing/2014/main" xmlns="" id="{1791C77D-9F2D-C267-2A0F-35852E4495FF}"/>
              </a:ext>
            </a:extLst>
          </p:cNvPr>
          <p:cNvSpPr/>
          <p:nvPr/>
        </p:nvSpPr>
        <p:spPr>
          <a:xfrm rot="5400000">
            <a:off x="456094" y="5897562"/>
            <a:ext cx="198390" cy="114795"/>
          </a:xfrm>
          <a:prstGeom prst="flowChartExtract">
            <a:avLst/>
          </a:prstGeom>
          <a:solidFill>
            <a:srgbClr val="00B6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7" name="Блок-схема: извлечение 36">
            <a:extLst>
              <a:ext uri="{FF2B5EF4-FFF2-40B4-BE49-F238E27FC236}">
                <a16:creationId xmlns:a16="http://schemas.microsoft.com/office/drawing/2014/main" xmlns="" id="{C5FF956F-3037-9372-4240-DB03D101E26D}"/>
              </a:ext>
            </a:extLst>
          </p:cNvPr>
          <p:cNvSpPr/>
          <p:nvPr/>
        </p:nvSpPr>
        <p:spPr>
          <a:xfrm rot="5400000">
            <a:off x="5301762" y="3670449"/>
            <a:ext cx="198390" cy="114795"/>
          </a:xfrm>
          <a:prstGeom prst="flowChartExtract">
            <a:avLst/>
          </a:prstGeom>
          <a:solidFill>
            <a:srgbClr val="00B6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8" name="Блок-схема: извлечение 37">
            <a:extLst>
              <a:ext uri="{FF2B5EF4-FFF2-40B4-BE49-F238E27FC236}">
                <a16:creationId xmlns:a16="http://schemas.microsoft.com/office/drawing/2014/main" xmlns="" id="{892B4A64-0C33-F311-4CDF-34CB9DC766FE}"/>
              </a:ext>
            </a:extLst>
          </p:cNvPr>
          <p:cNvSpPr/>
          <p:nvPr/>
        </p:nvSpPr>
        <p:spPr>
          <a:xfrm rot="5400000">
            <a:off x="5300728" y="4238448"/>
            <a:ext cx="198390" cy="114795"/>
          </a:xfrm>
          <a:prstGeom prst="flowChartExtract">
            <a:avLst/>
          </a:prstGeom>
          <a:solidFill>
            <a:srgbClr val="00B6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9" name="Блок-схема: извлечение 38">
            <a:extLst>
              <a:ext uri="{FF2B5EF4-FFF2-40B4-BE49-F238E27FC236}">
                <a16:creationId xmlns:a16="http://schemas.microsoft.com/office/drawing/2014/main" xmlns="" id="{B4F3C3D5-E067-B43B-566B-AC2865A5044C}"/>
              </a:ext>
            </a:extLst>
          </p:cNvPr>
          <p:cNvSpPr/>
          <p:nvPr/>
        </p:nvSpPr>
        <p:spPr>
          <a:xfrm rot="5400000">
            <a:off x="5301762" y="5162574"/>
            <a:ext cx="198390" cy="114795"/>
          </a:xfrm>
          <a:prstGeom prst="flowChartExtract">
            <a:avLst/>
          </a:prstGeom>
          <a:solidFill>
            <a:srgbClr val="00B6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40" name="Блок-схема: извлечение 39">
            <a:extLst>
              <a:ext uri="{FF2B5EF4-FFF2-40B4-BE49-F238E27FC236}">
                <a16:creationId xmlns:a16="http://schemas.microsoft.com/office/drawing/2014/main" xmlns="" id="{83DBE751-B30E-5311-AAFB-F5212E5862AD}"/>
              </a:ext>
            </a:extLst>
          </p:cNvPr>
          <p:cNvSpPr/>
          <p:nvPr/>
        </p:nvSpPr>
        <p:spPr>
          <a:xfrm rot="5400000">
            <a:off x="5301762" y="5534800"/>
            <a:ext cx="198390" cy="114795"/>
          </a:xfrm>
          <a:prstGeom prst="flowChartExtract">
            <a:avLst/>
          </a:prstGeom>
          <a:solidFill>
            <a:srgbClr val="00B6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41" name="Блок-схема: извлечение 40">
            <a:extLst>
              <a:ext uri="{FF2B5EF4-FFF2-40B4-BE49-F238E27FC236}">
                <a16:creationId xmlns:a16="http://schemas.microsoft.com/office/drawing/2014/main" xmlns="" id="{E8A359F8-FE9A-A827-4716-0DEF3547D34C}"/>
              </a:ext>
            </a:extLst>
          </p:cNvPr>
          <p:cNvSpPr/>
          <p:nvPr/>
        </p:nvSpPr>
        <p:spPr>
          <a:xfrm rot="5400000">
            <a:off x="5301762" y="6090743"/>
            <a:ext cx="198390" cy="114795"/>
          </a:xfrm>
          <a:prstGeom prst="flowChartExtract">
            <a:avLst/>
          </a:prstGeom>
          <a:solidFill>
            <a:srgbClr val="00B6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43" name="Блок-схема: извлечение 42">
            <a:extLst>
              <a:ext uri="{FF2B5EF4-FFF2-40B4-BE49-F238E27FC236}">
                <a16:creationId xmlns:a16="http://schemas.microsoft.com/office/drawing/2014/main" xmlns="" id="{610D743E-DAE9-CD70-9424-1AF15DFF97B4}"/>
              </a:ext>
            </a:extLst>
          </p:cNvPr>
          <p:cNvSpPr/>
          <p:nvPr/>
        </p:nvSpPr>
        <p:spPr>
          <a:xfrm rot="5400000">
            <a:off x="9398700" y="3117999"/>
            <a:ext cx="198390" cy="114795"/>
          </a:xfrm>
          <a:prstGeom prst="flowChartExtract">
            <a:avLst/>
          </a:prstGeom>
          <a:solidFill>
            <a:srgbClr val="00B6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44" name="Блок-схема: извлечение 43">
            <a:extLst>
              <a:ext uri="{FF2B5EF4-FFF2-40B4-BE49-F238E27FC236}">
                <a16:creationId xmlns:a16="http://schemas.microsoft.com/office/drawing/2014/main" xmlns="" id="{8DA859C9-EE82-2037-A707-F2F6659822F9}"/>
              </a:ext>
            </a:extLst>
          </p:cNvPr>
          <p:cNvSpPr/>
          <p:nvPr/>
        </p:nvSpPr>
        <p:spPr>
          <a:xfrm rot="5400000">
            <a:off x="9398699" y="3867428"/>
            <a:ext cx="198390" cy="114795"/>
          </a:xfrm>
          <a:prstGeom prst="flowChartExtract">
            <a:avLst/>
          </a:prstGeom>
          <a:solidFill>
            <a:srgbClr val="00B6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D95BA444-04E0-1D3E-0B9C-669971362AC8}"/>
              </a:ext>
            </a:extLst>
          </p:cNvPr>
          <p:cNvSpPr txBox="1"/>
          <p:nvPr/>
        </p:nvSpPr>
        <p:spPr>
          <a:xfrm>
            <a:off x="7533126" y="6571661"/>
            <a:ext cx="49517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B6EB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https://rspp.ru/p/nacionalnaya-premiya-lidery-otvetstvennogo-biznesa/</a:t>
            </a:r>
            <a:endParaRPr lang="ru-RU" sz="1050" dirty="0">
              <a:solidFill>
                <a:srgbClr val="00B6EB"/>
              </a:solidFill>
              <a:latin typeface="Bahnschrift SemiBol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xmlns="" id="{D62E319B-4641-159B-DAD6-06D439F04F08}"/>
              </a:ext>
            </a:extLst>
          </p:cNvPr>
          <p:cNvSpPr txBox="1">
            <a:spLocks/>
          </p:cNvSpPr>
          <p:nvPr/>
        </p:nvSpPr>
        <p:spPr>
          <a:xfrm>
            <a:off x="1285875" y="239149"/>
            <a:ext cx="10572749" cy="54400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2600" b="1" kern="2000" dirty="0">
                <a:solidFill>
                  <a:srgbClr val="243162"/>
                </a:solidFill>
                <a:latin typeface="Bahnschrift" panose="020B0502040204020203" pitchFamily="34" charset="0"/>
              </a:rPr>
              <a:t>НАЦИОНАЛЬНАЯ ПРЕМИЯ «ЛИДЕРЫ ОТВЕТСТВЕННОГО БИЗНЕСА»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" b="100000" l="23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4" y="90386"/>
            <a:ext cx="331573" cy="735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Блок-схема: извлечение 46">
            <a:extLst>
              <a:ext uri="{FF2B5EF4-FFF2-40B4-BE49-F238E27FC236}">
                <a16:creationId xmlns:a16="http://schemas.microsoft.com/office/drawing/2014/main" xmlns="" id="{8DA859C9-EE82-2037-A707-F2F6659822F9}"/>
              </a:ext>
            </a:extLst>
          </p:cNvPr>
          <p:cNvSpPr/>
          <p:nvPr/>
        </p:nvSpPr>
        <p:spPr>
          <a:xfrm rot="5400000">
            <a:off x="9398699" y="5343191"/>
            <a:ext cx="198390" cy="114795"/>
          </a:xfrm>
          <a:prstGeom prst="flowChartExtract">
            <a:avLst/>
          </a:prstGeom>
          <a:solidFill>
            <a:srgbClr val="00B6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B3E57D6-46F7-7C35-2882-7F0A348BA847}"/>
              </a:ext>
            </a:extLst>
          </p:cNvPr>
          <p:cNvSpPr txBox="1"/>
          <p:nvPr/>
        </p:nvSpPr>
        <p:spPr>
          <a:xfrm>
            <a:off x="5162551" y="3046676"/>
            <a:ext cx="3600449" cy="46166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/>
            <a:r>
              <a:rPr lang="ru-RU" sz="1200" b="1" kern="2000" dirty="0" smtClean="0">
                <a:latin typeface="Bahnschrift" panose="020B0502040204020203" pitchFamily="34" charset="0"/>
                <a:ea typeface="Roboto" panose="02000000000000000000" pitchFamily="2" charset="0"/>
              </a:rPr>
              <a:t>Рассматриваются программы по тематическим направлениям (номинациям) по критериям:</a:t>
            </a:r>
            <a:endParaRPr lang="ru-RU" sz="1200" b="1" kern="2000" dirty="0">
              <a:latin typeface="Bahnschrift" panose="020B0502040204020203" pitchFamily="34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805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Изображение выглядит как вода, плавание, подводны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B967996-0895-D8E7-C951-4C34172FE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" y="1034062"/>
            <a:ext cx="11783291" cy="2061158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D62E319B-4641-159B-DAD6-06D439F04F08}"/>
              </a:ext>
            </a:extLst>
          </p:cNvPr>
          <p:cNvSpPr txBox="1">
            <a:spLocks/>
          </p:cNvSpPr>
          <p:nvPr/>
        </p:nvSpPr>
        <p:spPr>
          <a:xfrm>
            <a:off x="1403084" y="86750"/>
            <a:ext cx="10560316" cy="78955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600" b="1" kern="2000" spc="140" dirty="0" smtClean="0">
                <a:solidFill>
                  <a:srgbClr val="243162"/>
                </a:solidFill>
                <a:latin typeface="Bahnschrift" panose="020B0502040204020203" pitchFamily="34" charset="0"/>
              </a:rPr>
              <a:t>ТЕМАТИЧЕСКИЕ НАПРАВЛЕНИЯ </a:t>
            </a:r>
            <a:r>
              <a:rPr lang="ru-RU" sz="2600" b="1" kern="2000" spc="140" dirty="0">
                <a:solidFill>
                  <a:srgbClr val="243162"/>
                </a:solidFill>
                <a:latin typeface="Bahnschrift" panose="020B0502040204020203" pitchFamily="34" charset="0"/>
              </a:rPr>
              <a:t>НАЦИОНАЛЬНОЙ </a:t>
            </a:r>
            <a:r>
              <a:rPr lang="ru-RU" sz="2600" b="1" kern="2000" spc="140" dirty="0" smtClean="0">
                <a:solidFill>
                  <a:srgbClr val="243162"/>
                </a:solidFill>
                <a:latin typeface="Bahnschrift" panose="020B0502040204020203" pitchFamily="34" charset="0"/>
              </a:rPr>
              <a:t>ПРЕМИИ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600" b="1" kern="2000" spc="140" dirty="0" smtClean="0">
                <a:solidFill>
                  <a:srgbClr val="243162"/>
                </a:solidFill>
                <a:latin typeface="Bahnschrift" panose="020B0502040204020203" pitchFamily="34" charset="0"/>
              </a:rPr>
              <a:t>«ЛИДЕРЫ </a:t>
            </a:r>
            <a:r>
              <a:rPr lang="ru-RU" sz="2600" b="1" kern="2000" spc="140" dirty="0">
                <a:solidFill>
                  <a:srgbClr val="243162"/>
                </a:solidFill>
                <a:latin typeface="Bahnschrift" panose="020B0502040204020203" pitchFamily="34" charset="0"/>
              </a:rPr>
              <a:t>ОТВЕТСТВЕННОГО БИЗНЕСА»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FDBDF2-A8D8-16B9-FD95-48C0F4770E0B}"/>
              </a:ext>
            </a:extLst>
          </p:cNvPr>
          <p:cNvSpPr txBox="1"/>
          <p:nvPr/>
        </p:nvSpPr>
        <p:spPr>
          <a:xfrm>
            <a:off x="1450709" y="2614330"/>
            <a:ext cx="319749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l"/>
            <a:r>
              <a:rPr lang="en-US" sz="2400" kern="2000" spc="100" dirty="0">
                <a:solidFill>
                  <a:schemeClr val="bg1"/>
                </a:solidFill>
                <a:latin typeface="Bahnschrift SemiBold" panose="020B0502040204020203" pitchFamily="34" charset="0"/>
              </a:rPr>
              <a:t>II </a:t>
            </a:r>
            <a:r>
              <a:rPr lang="ru-RU" sz="2400" kern="2000" spc="100" dirty="0">
                <a:solidFill>
                  <a:schemeClr val="bg1"/>
                </a:solidFill>
                <a:latin typeface="Bahnschrift SemiBold" panose="020B0502040204020203" pitchFamily="34" charset="0"/>
              </a:rPr>
              <a:t>ЭТАП ОЦЕНКИ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10BB0C5-1F77-B91D-3514-F1893302E122}"/>
              </a:ext>
            </a:extLst>
          </p:cNvPr>
          <p:cNvSpPr txBox="1"/>
          <p:nvPr/>
        </p:nvSpPr>
        <p:spPr>
          <a:xfrm>
            <a:off x="1864512" y="3261467"/>
            <a:ext cx="4352946" cy="304698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160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За вклад в достижение национальных целей и задач, направленных на поддержку семьи, молодёжи и детей, улучшение демографической </a:t>
            </a:r>
            <a:r>
              <a:rPr lang="ru-RU" sz="1600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ситуации</a:t>
            </a:r>
          </a:p>
          <a:p>
            <a:endParaRPr lang="ru-RU" sz="1600" kern="2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r>
              <a:rPr lang="ru-RU" sz="160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За вклад в достижение национальных целей и задач экологической  и климатической </a:t>
            </a:r>
            <a:r>
              <a:rPr lang="ru-RU" sz="1600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направленности</a:t>
            </a:r>
          </a:p>
          <a:p>
            <a:endParaRPr lang="ru-RU" sz="1600" kern="2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r>
              <a:rPr lang="ru-RU" sz="160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За вклад в достижение национальных целей и задач обеспечения технологического лидерства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BF91663-5AC3-8852-E51F-BBF09EAE9F54}"/>
              </a:ext>
            </a:extLst>
          </p:cNvPr>
          <p:cNvSpPr txBox="1"/>
          <p:nvPr/>
        </p:nvSpPr>
        <p:spPr>
          <a:xfrm>
            <a:off x="7092608" y="3261467"/>
            <a:ext cx="423603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За вклад в устойчивое развитие территорий, создание благоприятной среды для жизни населения в регионах присутствия </a:t>
            </a:r>
            <a:r>
              <a:rPr lang="ru-RU" sz="1600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компании</a:t>
            </a:r>
          </a:p>
          <a:p>
            <a:endParaRPr lang="ru-RU" sz="1600" kern="2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r>
              <a:rPr lang="ru-RU" sz="160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За вклад в достижение национальных целей и задач, направленных на развитие человеческого </a:t>
            </a:r>
            <a:r>
              <a:rPr lang="ru-RU" sz="1600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потенциала</a:t>
            </a:r>
          </a:p>
          <a:p>
            <a:endParaRPr lang="ru-RU" sz="1600" kern="2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r>
              <a:rPr lang="ru-RU" sz="160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За вклад в развитие ответственного инвестирования и финансирование проектов в сфере  устойчивого развития 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xmlns="" id="{6551FECC-990E-1CC2-2D96-90357B86E3CC}"/>
              </a:ext>
            </a:extLst>
          </p:cNvPr>
          <p:cNvSpPr/>
          <p:nvPr/>
        </p:nvSpPr>
        <p:spPr>
          <a:xfrm>
            <a:off x="1401671" y="3270315"/>
            <a:ext cx="390125" cy="390125"/>
          </a:xfrm>
          <a:prstGeom prst="ellipse">
            <a:avLst/>
          </a:prstGeom>
          <a:gradFill flip="none" rotWithShape="1">
            <a:gsLst>
              <a:gs pos="0">
                <a:srgbClr val="A0781F"/>
              </a:gs>
              <a:gs pos="21000">
                <a:srgbClr val="D4B45C"/>
              </a:gs>
              <a:gs pos="100000">
                <a:srgbClr val="BA963D"/>
              </a:gs>
              <a:gs pos="44000">
                <a:srgbClr val="F8DE87"/>
              </a:gs>
            </a:gsLst>
            <a:lin ang="1200000" scaled="0"/>
            <a:tileRect/>
          </a:gradFill>
          <a:ln>
            <a:noFill/>
          </a:ln>
          <a:effectLst>
            <a:innerShdw blurRad="1143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SemiBold" panose="020B0502040204020203" pitchFamily="3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xmlns="" id="{DCE46A8E-CA1F-0855-73E4-0A3038778A95}"/>
              </a:ext>
            </a:extLst>
          </p:cNvPr>
          <p:cNvSpPr/>
          <p:nvPr/>
        </p:nvSpPr>
        <p:spPr>
          <a:xfrm>
            <a:off x="1401671" y="4462675"/>
            <a:ext cx="390125" cy="390125"/>
          </a:xfrm>
          <a:prstGeom prst="ellipse">
            <a:avLst/>
          </a:prstGeom>
          <a:gradFill flip="none" rotWithShape="1">
            <a:gsLst>
              <a:gs pos="0">
                <a:srgbClr val="A0781F"/>
              </a:gs>
              <a:gs pos="21000">
                <a:srgbClr val="D4B45C"/>
              </a:gs>
              <a:gs pos="100000">
                <a:srgbClr val="BA963D"/>
              </a:gs>
              <a:gs pos="44000">
                <a:srgbClr val="F8DE87"/>
              </a:gs>
            </a:gsLst>
            <a:lin ang="1200000" scaled="0"/>
            <a:tileRect/>
          </a:gradFill>
          <a:ln>
            <a:noFill/>
          </a:ln>
          <a:effectLst>
            <a:innerShdw blurRad="1143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7B2765BF-BA76-CC93-6D0B-39AFCB0A3EAE}"/>
              </a:ext>
            </a:extLst>
          </p:cNvPr>
          <p:cNvSpPr/>
          <p:nvPr/>
        </p:nvSpPr>
        <p:spPr>
          <a:xfrm>
            <a:off x="1401671" y="5445255"/>
            <a:ext cx="390125" cy="390125"/>
          </a:xfrm>
          <a:prstGeom prst="ellipse">
            <a:avLst/>
          </a:prstGeom>
          <a:gradFill flip="none" rotWithShape="1">
            <a:gsLst>
              <a:gs pos="0">
                <a:srgbClr val="A0781F"/>
              </a:gs>
              <a:gs pos="21000">
                <a:srgbClr val="D4B45C"/>
              </a:gs>
              <a:gs pos="100000">
                <a:srgbClr val="BA963D"/>
              </a:gs>
              <a:gs pos="44000">
                <a:srgbClr val="F8DE87"/>
              </a:gs>
            </a:gsLst>
            <a:lin ang="1200000" scaled="0"/>
            <a:tileRect/>
          </a:gradFill>
          <a:ln>
            <a:noFill/>
          </a:ln>
          <a:effectLst>
            <a:innerShdw blurRad="1143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SemiBold" panose="020B0502040204020203" pitchFamily="34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0303F296-58A0-656A-629A-8BFBEBD498A8}"/>
              </a:ext>
            </a:extLst>
          </p:cNvPr>
          <p:cNvSpPr/>
          <p:nvPr/>
        </p:nvSpPr>
        <p:spPr>
          <a:xfrm>
            <a:off x="6659523" y="3359215"/>
            <a:ext cx="390125" cy="390125"/>
          </a:xfrm>
          <a:prstGeom prst="ellipse">
            <a:avLst/>
          </a:prstGeom>
          <a:gradFill flip="none" rotWithShape="1">
            <a:gsLst>
              <a:gs pos="0">
                <a:srgbClr val="A0781F"/>
              </a:gs>
              <a:gs pos="21000">
                <a:srgbClr val="D4B45C"/>
              </a:gs>
              <a:gs pos="100000">
                <a:srgbClr val="BA963D"/>
              </a:gs>
              <a:gs pos="44000">
                <a:srgbClr val="F8DE87"/>
              </a:gs>
            </a:gsLst>
            <a:lin ang="1200000" scaled="0"/>
            <a:tileRect/>
          </a:gradFill>
          <a:ln>
            <a:noFill/>
          </a:ln>
          <a:effectLst>
            <a:innerShdw blurRad="1143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SemiBold" panose="020B0502040204020203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652B59BD-A5F8-FF16-C6EA-2924299DBBD1}"/>
              </a:ext>
            </a:extLst>
          </p:cNvPr>
          <p:cNvSpPr/>
          <p:nvPr/>
        </p:nvSpPr>
        <p:spPr>
          <a:xfrm>
            <a:off x="6659523" y="4475375"/>
            <a:ext cx="390125" cy="390125"/>
          </a:xfrm>
          <a:prstGeom prst="ellipse">
            <a:avLst/>
          </a:prstGeom>
          <a:gradFill flip="none" rotWithShape="1">
            <a:gsLst>
              <a:gs pos="0">
                <a:srgbClr val="A0781F"/>
              </a:gs>
              <a:gs pos="21000">
                <a:srgbClr val="D4B45C"/>
              </a:gs>
              <a:gs pos="100000">
                <a:srgbClr val="BA963D"/>
              </a:gs>
              <a:gs pos="44000">
                <a:srgbClr val="F8DE87"/>
              </a:gs>
            </a:gsLst>
            <a:lin ang="1200000" scaled="0"/>
            <a:tileRect/>
          </a:gradFill>
          <a:ln>
            <a:noFill/>
          </a:ln>
          <a:effectLst>
            <a:innerShdw blurRad="1143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SemiBold" panose="020B0502040204020203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435FA2F2-D72B-53BF-2CB7-BF17E8346AB4}"/>
              </a:ext>
            </a:extLst>
          </p:cNvPr>
          <p:cNvSpPr/>
          <p:nvPr/>
        </p:nvSpPr>
        <p:spPr>
          <a:xfrm>
            <a:off x="6659523" y="5451835"/>
            <a:ext cx="390125" cy="390125"/>
          </a:xfrm>
          <a:prstGeom prst="ellipse">
            <a:avLst/>
          </a:prstGeom>
          <a:gradFill flip="none" rotWithShape="1">
            <a:gsLst>
              <a:gs pos="0">
                <a:srgbClr val="A0781F"/>
              </a:gs>
              <a:gs pos="21000">
                <a:srgbClr val="D4B45C"/>
              </a:gs>
              <a:gs pos="100000">
                <a:srgbClr val="BA963D"/>
              </a:gs>
              <a:gs pos="44000">
                <a:srgbClr val="F8DE87"/>
              </a:gs>
            </a:gsLst>
            <a:lin ang="1200000" scaled="0"/>
            <a:tileRect/>
          </a:gradFill>
          <a:ln>
            <a:noFill/>
          </a:ln>
          <a:effectLst>
            <a:innerShdw blurRad="114300">
              <a:prstClr val="black">
                <a:alpha val="67000"/>
              </a:prstClr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SemiBold" panose="020B050204020402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0730C12-EF8B-C7BF-A8FF-B32B21CF955B}"/>
              </a:ext>
            </a:extLst>
          </p:cNvPr>
          <p:cNvSpPr txBox="1"/>
          <p:nvPr/>
        </p:nvSpPr>
        <p:spPr>
          <a:xfrm>
            <a:off x="7533126" y="6571661"/>
            <a:ext cx="49517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B6EB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https://rspp.ru/p/nacionalnaya-premiya-lidery-otvetstvennogo-biznesa/</a:t>
            </a:r>
            <a:endParaRPr lang="ru-RU" sz="1050" dirty="0">
              <a:solidFill>
                <a:srgbClr val="00B6EB"/>
              </a:solidFill>
              <a:latin typeface="Bahnschrift SemiBold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0" b="100000" l="23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4" y="90386"/>
            <a:ext cx="331573" cy="735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7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30B237B6-DBDF-92A0-7412-21AC3C761F1A}"/>
              </a:ext>
            </a:extLst>
          </p:cNvPr>
          <p:cNvSpPr/>
          <p:nvPr/>
        </p:nvSpPr>
        <p:spPr>
          <a:xfrm rot="16200000">
            <a:off x="5628852" y="-886377"/>
            <a:ext cx="990776" cy="12248488"/>
          </a:xfrm>
          <a:prstGeom prst="rect">
            <a:avLst/>
          </a:prstGeom>
          <a:gradFill flip="none" rotWithShape="1">
            <a:gsLst>
              <a:gs pos="0">
                <a:srgbClr val="243A73"/>
              </a:gs>
              <a:gs pos="95000">
                <a:srgbClr val="0C8FCA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07BDA64-0BB0-BAF5-BB63-F2CBD7B84815}"/>
              </a:ext>
            </a:extLst>
          </p:cNvPr>
          <p:cNvSpPr/>
          <p:nvPr/>
        </p:nvSpPr>
        <p:spPr>
          <a:xfrm rot="16200000">
            <a:off x="5707851" y="-2795362"/>
            <a:ext cx="804540" cy="12220245"/>
          </a:xfrm>
          <a:prstGeom prst="rect">
            <a:avLst/>
          </a:prstGeom>
          <a:gradFill flip="none" rotWithShape="1">
            <a:gsLst>
              <a:gs pos="0">
                <a:srgbClr val="243A73"/>
              </a:gs>
              <a:gs pos="95000">
                <a:srgbClr val="0C8FCA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C67A101-3059-F5FD-AC43-4797C2D9F6CD}"/>
              </a:ext>
            </a:extLst>
          </p:cNvPr>
          <p:cNvSpPr/>
          <p:nvPr/>
        </p:nvSpPr>
        <p:spPr>
          <a:xfrm rot="16200000">
            <a:off x="5590256" y="-4617655"/>
            <a:ext cx="1010739" cy="12248488"/>
          </a:xfrm>
          <a:prstGeom prst="rect">
            <a:avLst/>
          </a:prstGeom>
          <a:gradFill flip="none" rotWithShape="1">
            <a:gsLst>
              <a:gs pos="0">
                <a:srgbClr val="243A73"/>
              </a:gs>
              <a:gs pos="95000">
                <a:srgbClr val="0C8FCA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D62E319B-4641-159B-DAD6-06D439F04F08}"/>
              </a:ext>
            </a:extLst>
          </p:cNvPr>
          <p:cNvSpPr txBox="1">
            <a:spLocks/>
          </p:cNvSpPr>
          <p:nvPr/>
        </p:nvSpPr>
        <p:spPr>
          <a:xfrm>
            <a:off x="1498334" y="231905"/>
            <a:ext cx="9913945" cy="54400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2600" b="1" kern="2000" dirty="0">
                <a:solidFill>
                  <a:srgbClr val="243162"/>
                </a:solidFill>
                <a:latin typeface="Bahnschrift" panose="020B0502040204020203" pitchFamily="34" charset="0"/>
              </a:rPr>
              <a:t>ОРИЕНТИРЫ ДЛЯ ВЫБОРА НАПРАВЛЕНИЙ ПО ПРОГРАММАМ</a:t>
            </a:r>
          </a:p>
        </p:txBody>
      </p:sp>
      <p:sp>
        <p:nvSpPr>
          <p:cNvPr id="19" name="Подзаголовок 2">
            <a:extLst>
              <a:ext uri="{FF2B5EF4-FFF2-40B4-BE49-F238E27FC236}">
                <a16:creationId xmlns:a16="http://schemas.microsoft.com/office/drawing/2014/main" xmlns="" id="{CF45EC67-4E9D-2F47-1212-750BE292FE8E}"/>
              </a:ext>
            </a:extLst>
          </p:cNvPr>
          <p:cNvSpPr txBox="1">
            <a:spLocks/>
          </p:cNvSpPr>
          <p:nvPr/>
        </p:nvSpPr>
        <p:spPr>
          <a:xfrm>
            <a:off x="417168" y="1147500"/>
            <a:ext cx="2989618" cy="7199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000" kern="2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ЗА ВКЛАД В ДОСТИЖЕНИЕ НАЦИОНАЛЬНЫХ ЦЕЛЕЙ И ЗАДАЧ, НАПРАВЛЕННЫХ НА ПОДДЕРЖКУ СЕМЬИ, МОЛОДЁЖИ И ДЕТЕЙ, УЛУЧШЕНИЕ ДЕМОГРАФИЧЕСКОЙ СИТУАЦИИ</a:t>
            </a:r>
            <a:endParaRPr lang="ru-RU" sz="1000" kern="2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651777E-DA0C-9DFF-929F-C1D13421D200}"/>
              </a:ext>
            </a:extLst>
          </p:cNvPr>
          <p:cNvSpPr txBox="1"/>
          <p:nvPr/>
        </p:nvSpPr>
        <p:spPr>
          <a:xfrm>
            <a:off x="4282997" y="1053841"/>
            <a:ext cx="7792054" cy="8771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10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Программы, направленные на улучшение условий жизнедеятельности семей с детьми,  поддержку многодетных семей, сотрудников с семейными обязанностями, расширение возможностей для развития детей и молодёжи. В их числе: укрепление института семьи, профилактика социального неблагополучия, гармонизация сочетания семейных и профессиональных обязанностей, поддержка семей с детьми, молодёжи, детей, повышение качества и доступности  получения образования, медицинской помощи, культурного и духовно-нравственного развития, занятий спортом и др.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CB68A29-466F-86B5-8FA3-63F889FCE7DA}"/>
              </a:ext>
            </a:extLst>
          </p:cNvPr>
          <p:cNvSpPr txBox="1"/>
          <p:nvPr/>
        </p:nvSpPr>
        <p:spPr>
          <a:xfrm>
            <a:off x="4282997" y="2081414"/>
            <a:ext cx="7598366" cy="72635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103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Программы, направленные на сохранение и защиту окружающей среды, снижение негативного воздействия и улучшение экологической ситуации,  адаптацию к изменениям климата, снижение вредного на него воздействия. В их числе: повышение экологического благополучия, бережное отношение к природе, сохранение биоразнообразия, поддержка устойчивости экосистем, снижение углеродного следа, загрязнения окружающей среды и др</a:t>
            </a:r>
            <a:r>
              <a:rPr lang="ru-RU" sz="1030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.</a:t>
            </a:r>
            <a:endParaRPr lang="ru-RU" sz="1030" kern="20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FEC47A1-D471-35C4-A32D-64210E9554F7}"/>
              </a:ext>
            </a:extLst>
          </p:cNvPr>
          <p:cNvSpPr txBox="1"/>
          <p:nvPr/>
        </p:nvSpPr>
        <p:spPr>
          <a:xfrm>
            <a:off x="4282997" y="3786655"/>
            <a:ext cx="7309182" cy="88485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103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Программы, направленные на развитие способностей, знаний, компетенций сотрудников, сохранение их здоровья, улучшение условий жизнедеятельности. В их числе: создание условий для получения качественного образования и обучения работников, профессионального и карьерного роста и самореализации, формирование достойного кадрового резерва, создание инклюзивной среды, сохранение здоровья на рабочем месте, формирование здорового образа жизни, содействие работникам в решении социальных проблем.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CDA526DB-B533-55BD-8996-2E76CF059EBB}"/>
              </a:ext>
            </a:extLst>
          </p:cNvPr>
          <p:cNvSpPr txBox="1"/>
          <p:nvPr/>
        </p:nvSpPr>
        <p:spPr>
          <a:xfrm>
            <a:off x="4282997" y="4802702"/>
            <a:ext cx="7476922" cy="87716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102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Программы, направленные на устойчивое развитие территорий, повышение их инвестиционной привлекательности, поддержку развития инфраструктуры, создание безопасной и комфортной среды для жизни граждан, благоустройство территорий, повышение качества и доступности социальных услуг, поддержку коренных малочисленных народов, содействие развитию малого бизнеса и социального предпринимательства, создание условий для развития туризма, культурного досуга и др.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7025730-03D5-B3F7-2AD9-DD695298CB9A}"/>
              </a:ext>
            </a:extLst>
          </p:cNvPr>
          <p:cNvSpPr txBox="1"/>
          <p:nvPr/>
        </p:nvSpPr>
        <p:spPr>
          <a:xfrm>
            <a:off x="4282997" y="2929116"/>
            <a:ext cx="7598366" cy="72635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1030" kern="20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Программы, направленные на развитие финансовых инструментов в сфере ответственного инвестирования, осуществление инвестиций в «зелёные» и социальные проекты, верифицируемые по соответствующим критериям, финансирование отечественных наукоёмких решений и развитие науки, повышение финансовой грамотности и финансовой культуры и др.</a:t>
            </a:r>
          </a:p>
        </p:txBody>
      </p:sp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xmlns="" id="{CDC1E86E-5A7D-6B9F-3CBF-74A26DCA52D9}"/>
              </a:ext>
            </a:extLst>
          </p:cNvPr>
          <p:cNvSpPr txBox="1">
            <a:spLocks/>
          </p:cNvSpPr>
          <p:nvPr/>
        </p:nvSpPr>
        <p:spPr>
          <a:xfrm>
            <a:off x="417168" y="2182808"/>
            <a:ext cx="2989618" cy="56039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000" kern="2000" dirty="0" smtClean="0">
                <a:solidFill>
                  <a:srgbClr val="243162"/>
                </a:solidFill>
                <a:latin typeface="Bahnschrift SemiBold" panose="020B0502040204020203" pitchFamily="34" charset="0"/>
              </a:rPr>
              <a:t>ЗА ВКЛАД В ДОСТИЖЕНИЕ НАЦИОНАЛЬНЫХ ЦЕЛЕЙ И ЗАДАЧ ЭКОЛОГИЧЕСКОЙ  И КЛИМАТИЧЕСКОЙ НАПРАВЛЕННОСТИ </a:t>
            </a:r>
            <a:endParaRPr lang="ru-RU" sz="1000" kern="2000" dirty="0">
              <a:solidFill>
                <a:srgbClr val="243162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7" name="Подзаголовок 2">
            <a:extLst>
              <a:ext uri="{FF2B5EF4-FFF2-40B4-BE49-F238E27FC236}">
                <a16:creationId xmlns:a16="http://schemas.microsoft.com/office/drawing/2014/main" xmlns="" id="{48628371-68B0-C9F1-9763-7EA0D8D0FE95}"/>
              </a:ext>
            </a:extLst>
          </p:cNvPr>
          <p:cNvSpPr txBox="1">
            <a:spLocks/>
          </p:cNvSpPr>
          <p:nvPr/>
        </p:nvSpPr>
        <p:spPr>
          <a:xfrm>
            <a:off x="417168" y="3876808"/>
            <a:ext cx="2859487" cy="72635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000" kern="2000" dirty="0">
                <a:solidFill>
                  <a:srgbClr val="243162"/>
                </a:solidFill>
                <a:latin typeface="Bahnschrift SemiBold" panose="020B0502040204020203" pitchFamily="34" charset="0"/>
              </a:rPr>
              <a:t>ЗА ВКЛАД В ДОСТИЖЕНИЕ НАЦИОНАЛЬНЫХ ЦЕЛЕЙ И ЗАДАЧ, НАПРАВЛЕННЫХ НА РАЗВИТИЕ ЧЕЛОВЕЧЕСКОГО ПОТЕНЦИАЛА</a:t>
            </a:r>
          </a:p>
        </p:txBody>
      </p:sp>
      <p:sp>
        <p:nvSpPr>
          <p:cNvPr id="38" name="Подзаголовок 2">
            <a:extLst>
              <a:ext uri="{FF2B5EF4-FFF2-40B4-BE49-F238E27FC236}">
                <a16:creationId xmlns:a16="http://schemas.microsoft.com/office/drawing/2014/main" xmlns="" id="{E473A041-5F02-0964-4049-7CD9A9DA45D2}"/>
              </a:ext>
            </a:extLst>
          </p:cNvPr>
          <p:cNvSpPr txBox="1">
            <a:spLocks/>
          </p:cNvSpPr>
          <p:nvPr/>
        </p:nvSpPr>
        <p:spPr>
          <a:xfrm>
            <a:off x="417168" y="4848503"/>
            <a:ext cx="2859487" cy="742450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000" kern="2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ЗА ВКЛАД В УСТОЙЧИВОЕ РАЗВИТИЕ ТЕРРИТОРИЙ, СОЗДАНИЕ БЛАГОПРИЯТНОЙ СРЕДЫ ДЛЯ ЖИЗНИ НАСЕЛЕНИЯ В РЕГИОНАХ ПРИСУТСТВИЯ КОМПАНИИ</a:t>
            </a:r>
          </a:p>
        </p:txBody>
      </p:sp>
      <p:sp>
        <p:nvSpPr>
          <p:cNvPr id="40" name="Подзаголовок 2">
            <a:extLst>
              <a:ext uri="{FF2B5EF4-FFF2-40B4-BE49-F238E27FC236}">
                <a16:creationId xmlns:a16="http://schemas.microsoft.com/office/drawing/2014/main" xmlns="" id="{9607C434-7908-2942-A1BA-99B3CDBA6804}"/>
              </a:ext>
            </a:extLst>
          </p:cNvPr>
          <p:cNvSpPr txBox="1">
            <a:spLocks/>
          </p:cNvSpPr>
          <p:nvPr/>
        </p:nvSpPr>
        <p:spPr>
          <a:xfrm>
            <a:off x="417168" y="2971170"/>
            <a:ext cx="2708592" cy="72635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000" kern="2000" dirty="0" smtClean="0">
                <a:solidFill>
                  <a:schemeClr val="bg1"/>
                </a:solidFill>
                <a:latin typeface="Bahnschrift SemiBold" panose="020B0502040204020203" pitchFamily="34" charset="0"/>
              </a:rPr>
              <a:t>ЗА ВКЛАД В РАЗВИТИЕ ОТВЕТСТВЕННОГО ИНВЕСТИРОВАНИЯ И ФИНАНСИРОВАНИЕ ПРОЕКТОВ В СФЕРЕ  УСТОЙЧИВОГО РАЗВИТИЯ</a:t>
            </a:r>
            <a:endParaRPr lang="ru-RU" sz="1000" kern="2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6E78D6B-B306-94FE-BA40-C1D3D45E408C}"/>
              </a:ext>
            </a:extLst>
          </p:cNvPr>
          <p:cNvSpPr txBox="1"/>
          <p:nvPr/>
        </p:nvSpPr>
        <p:spPr>
          <a:xfrm>
            <a:off x="7533126" y="6571661"/>
            <a:ext cx="49517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B6EB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https://rspp.ru/p/nacionalnaya-premiya-lidery-otvetstvennogo-biznesa/</a:t>
            </a:r>
            <a:endParaRPr lang="ru-RU" sz="1050" dirty="0">
              <a:solidFill>
                <a:srgbClr val="00B6EB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" b="100000" l="23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4" y="90386"/>
            <a:ext cx="331573" cy="735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27" descr="Изображение выглядит как логотип, символ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943239C2-31F0-271A-05FF-5101DB3513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39" y="1090202"/>
            <a:ext cx="826962" cy="78653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имвол, Графика, логотип,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4716A88-7C48-7D9E-4685-E99B153B2C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065" y="2077520"/>
            <a:ext cx="753510" cy="7166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5FDE4AE-3BB2-4BD3-2E30-3EA32DEC496D}"/>
              </a:ext>
            </a:extLst>
          </p:cNvPr>
          <p:cNvSpPr txBox="1"/>
          <p:nvPr/>
        </p:nvSpPr>
        <p:spPr>
          <a:xfrm>
            <a:off x="4282997" y="5782736"/>
            <a:ext cx="7476922" cy="72019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102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Программы, направленные на поддержку развития ИТ-сферы и искусственного интеллекта, цифровой трансформации, науки и наукоёмких технологий, технопарков, новых материалов и инновационных продуктов, поддержку современных обучающих программ и подготовку необходимых для технологического прорыва кадров, в том числе в связке «вуз/колледж – отрасли – научные результаты», и др.</a:t>
            </a:r>
          </a:p>
        </p:txBody>
      </p:sp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xmlns="" id="{58A143FD-268B-C22C-1504-EC17EB5D3F97}"/>
              </a:ext>
            </a:extLst>
          </p:cNvPr>
          <p:cNvSpPr txBox="1">
            <a:spLocks/>
          </p:cNvSpPr>
          <p:nvPr/>
        </p:nvSpPr>
        <p:spPr>
          <a:xfrm>
            <a:off x="417168" y="5847950"/>
            <a:ext cx="2989618" cy="53747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000" kern="2000" dirty="0">
                <a:solidFill>
                  <a:srgbClr val="243162"/>
                </a:solidFill>
                <a:latin typeface="Bahnschrift SemiBold" panose="020B0502040204020203" pitchFamily="34" charset="0"/>
              </a:rPr>
              <a:t>ЗА ВКЛАД В ДОСТИЖЕНИЕ НАЦИОНАЛЬНЫХ ЦЕЛЕЙ И ЗАДАЧ ОБЕСПЕЧЕНИЯ ТЕХНОЛОГИЧЕСКОГО ЛИДЕРСТВА</a:t>
            </a:r>
          </a:p>
        </p:txBody>
      </p:sp>
      <p:pic>
        <p:nvPicPr>
          <p:cNvPr id="41" name="Рисунок 40" descr="Изображение выглядит как шестерня, круг, металлоизделия, колесо&#10;&#10;Автоматически созданное описание">
            <a:extLst>
              <a:ext uri="{FF2B5EF4-FFF2-40B4-BE49-F238E27FC236}">
                <a16:creationId xmlns:a16="http://schemas.microsoft.com/office/drawing/2014/main" xmlns="" id="{2AF3551C-B1F6-5FB3-7E2F-51EF99AF7B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777" y="5673987"/>
            <a:ext cx="976086" cy="928367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Графика, круг, графическая встав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9CCBCADE-31A2-7564-3FF9-751D81110F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617" y="3863929"/>
            <a:ext cx="790407" cy="751765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E9119604-AA19-90C1-050C-F8297396A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577" y="2930181"/>
            <a:ext cx="726487" cy="69097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силуэт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xmlns="" id="{D6827712-61C0-87B8-F659-55CFE4DD11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76" y="4800303"/>
            <a:ext cx="873489" cy="8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0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86FD573-9388-FDC0-A408-AE725A3142E4}"/>
              </a:ext>
            </a:extLst>
          </p:cNvPr>
          <p:cNvSpPr/>
          <p:nvPr/>
        </p:nvSpPr>
        <p:spPr>
          <a:xfrm rot="5400000">
            <a:off x="3670254" y="-2835226"/>
            <a:ext cx="4851496" cy="12192002"/>
          </a:xfrm>
          <a:prstGeom prst="rect">
            <a:avLst/>
          </a:prstGeom>
          <a:gradFill flip="none" rotWithShape="1">
            <a:gsLst>
              <a:gs pos="0">
                <a:srgbClr val="243A73"/>
              </a:gs>
              <a:gs pos="95000">
                <a:srgbClr val="0C8FCA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Bahnschrift SemiBold" panose="020B0502040204020203" pitchFamily="34" charset="0"/>
            </a:endParaRPr>
          </a:p>
        </p:txBody>
      </p:sp>
      <p:sp>
        <p:nvSpPr>
          <p:cNvPr id="29" name="Облачко с текстом: прямоугольное 28">
            <a:extLst>
              <a:ext uri="{FF2B5EF4-FFF2-40B4-BE49-F238E27FC236}">
                <a16:creationId xmlns:a16="http://schemas.microsoft.com/office/drawing/2014/main" xmlns="" id="{0C95F776-A53E-6476-2AE5-DB521D116287}"/>
              </a:ext>
            </a:extLst>
          </p:cNvPr>
          <p:cNvSpPr/>
          <p:nvPr/>
        </p:nvSpPr>
        <p:spPr>
          <a:xfrm flipH="1" flipV="1">
            <a:off x="685800" y="1670025"/>
            <a:ext cx="4212504" cy="907940"/>
          </a:xfrm>
          <a:prstGeom prst="wedgeRectCallout">
            <a:avLst>
              <a:gd name="adj1" fmla="val -70322"/>
              <a:gd name="adj2" fmla="val 656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SemiBold" panose="020B0502040204020203" pitchFamily="34" charset="0"/>
            </a:endParaRPr>
          </a:p>
        </p:txBody>
      </p:sp>
      <p:pic>
        <p:nvPicPr>
          <p:cNvPr id="4" name="Рисунок 3" descr="Изображение выглядит как снимок экрана, Прямоугольник, Цвет Majorelle blue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C3476588-DA17-C51C-B376-04E502C51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81" y="739482"/>
            <a:ext cx="5105338" cy="5242624"/>
          </a:xfrm>
          <a:prstGeom prst="rect">
            <a:avLst/>
          </a:prstGeom>
        </p:spPr>
      </p:pic>
      <p:sp>
        <p:nvSpPr>
          <p:cNvPr id="27" name="Облачко с текстом: прямоугольное 26">
            <a:extLst>
              <a:ext uri="{FF2B5EF4-FFF2-40B4-BE49-F238E27FC236}">
                <a16:creationId xmlns:a16="http://schemas.microsoft.com/office/drawing/2014/main" xmlns="" id="{697DFD6A-7CBA-1932-9B34-B290AFF4BDC8}"/>
              </a:ext>
            </a:extLst>
          </p:cNvPr>
          <p:cNvSpPr/>
          <p:nvPr/>
        </p:nvSpPr>
        <p:spPr>
          <a:xfrm>
            <a:off x="9636920" y="1755753"/>
            <a:ext cx="2202961" cy="1330347"/>
          </a:xfrm>
          <a:prstGeom prst="wedgeRectCallout">
            <a:avLst>
              <a:gd name="adj1" fmla="val -44136"/>
              <a:gd name="adj2" fmla="val 767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SemiBold" panose="020B0502040204020203" pitchFamily="34" charset="0"/>
            </a:endParaRPr>
          </a:p>
        </p:txBody>
      </p:sp>
      <p:sp>
        <p:nvSpPr>
          <p:cNvPr id="26" name="Облачко с текстом: прямоугольное 25">
            <a:extLst>
              <a:ext uri="{FF2B5EF4-FFF2-40B4-BE49-F238E27FC236}">
                <a16:creationId xmlns:a16="http://schemas.microsoft.com/office/drawing/2014/main" xmlns="" id="{DEEF1865-885B-D07E-48F8-DD797BB8ECCB}"/>
              </a:ext>
            </a:extLst>
          </p:cNvPr>
          <p:cNvSpPr/>
          <p:nvPr/>
        </p:nvSpPr>
        <p:spPr>
          <a:xfrm flipH="1">
            <a:off x="2096744" y="3273320"/>
            <a:ext cx="3099761" cy="1542639"/>
          </a:xfrm>
          <a:prstGeom prst="wedgeRectCallout">
            <a:avLst>
              <a:gd name="adj1" fmla="val -70627"/>
              <a:gd name="adj2" fmla="val 77739"/>
            </a:avLst>
          </a:prstGeom>
          <a:gradFill flip="none" rotWithShape="1">
            <a:gsLst>
              <a:gs pos="42000">
                <a:srgbClr val="0974AF"/>
              </a:gs>
              <a:gs pos="74000">
                <a:srgbClr val="0C8FCA"/>
              </a:gs>
              <a:gs pos="2000">
                <a:srgbClr val="03417D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Bahnschrift SemiBold" panose="020B0502040204020203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xmlns="" id="{D62E319B-4641-159B-DAD6-06D439F04F08}"/>
              </a:ext>
            </a:extLst>
          </p:cNvPr>
          <p:cNvSpPr txBox="1">
            <a:spLocks/>
          </p:cNvSpPr>
          <p:nvPr/>
        </p:nvSpPr>
        <p:spPr>
          <a:xfrm>
            <a:off x="1498334" y="182000"/>
            <a:ext cx="9913945" cy="544003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2600" b="1" kern="2000" dirty="0">
                <a:solidFill>
                  <a:srgbClr val="243162"/>
                </a:solidFill>
                <a:latin typeface="Bahnschrift" panose="020B0502040204020203" pitchFamily="34" charset="0"/>
              </a:rPr>
              <a:t>КАК СТАТЬ УЧАСТНИКОМ ПРЕМИИ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EC6CCF-4A49-5446-BD44-B7A4526CB435}"/>
              </a:ext>
            </a:extLst>
          </p:cNvPr>
          <p:cNvSpPr txBox="1"/>
          <p:nvPr/>
        </p:nvSpPr>
        <p:spPr>
          <a:xfrm>
            <a:off x="9771383" y="1835454"/>
            <a:ext cx="2091051" cy="116955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/>
            <a:r>
              <a:rPr lang="ru-RU" sz="140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Соответствовать  условиям участия </a:t>
            </a:r>
            <a:endParaRPr lang="ru-RU" sz="1400" kern="2000" dirty="0" smtClean="0">
              <a:latin typeface="Bahnschrift SemiBold" panose="020B0502040204020203" pitchFamily="34" charset="0"/>
              <a:ea typeface="Roboto" panose="02000000000000000000" pitchFamily="2" charset="0"/>
            </a:endParaRPr>
          </a:p>
          <a:p>
            <a:pPr algn="l"/>
            <a:r>
              <a:rPr lang="ru-RU" sz="1400" kern="20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(</a:t>
            </a:r>
            <a:r>
              <a:rPr lang="ru-RU" sz="1400" kern="2000" dirty="0">
                <a:latin typeface="Bahnschrift SemiBold" panose="020B0502040204020203" pitchFamily="34" charset="0"/>
                <a:ea typeface="Roboto" panose="02000000000000000000" pitchFamily="2" charset="0"/>
              </a:rPr>
              <a:t>см. Положение о Премии и Методику оценки заявки)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317465E-B59B-7DF7-7402-0E28716B41A2}"/>
              </a:ext>
            </a:extLst>
          </p:cNvPr>
          <p:cNvSpPr txBox="1"/>
          <p:nvPr/>
        </p:nvSpPr>
        <p:spPr>
          <a:xfrm>
            <a:off x="3581631" y="3719242"/>
            <a:ext cx="150163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Внимательно ознакомиться с документами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B814CBC-7192-7996-1F57-F77A8A5EAC9B}"/>
              </a:ext>
            </a:extLst>
          </p:cNvPr>
          <p:cNvSpPr txBox="1"/>
          <p:nvPr/>
        </p:nvSpPr>
        <p:spPr>
          <a:xfrm>
            <a:off x="7533126" y="6571661"/>
            <a:ext cx="4951768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B6EB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https://rspp.ru/p/nacionalnaya-premiya-lidery-otvetstvennogo-biznesa/</a:t>
            </a:r>
            <a:endParaRPr lang="ru-RU" sz="1050" dirty="0">
              <a:solidFill>
                <a:srgbClr val="00B6EB"/>
              </a:solidFill>
              <a:latin typeface="Bahnschrift SemiBold" panose="020B0502040204020203" pitchFamily="34" charset="0"/>
              <a:ea typeface="Roboto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0ED0421-8E69-232E-D745-C68B9A72A7AB}"/>
              </a:ext>
            </a:extLst>
          </p:cNvPr>
          <p:cNvSpPr txBox="1"/>
          <p:nvPr/>
        </p:nvSpPr>
        <p:spPr>
          <a:xfrm>
            <a:off x="2096744" y="5764840"/>
            <a:ext cx="9336022" cy="92333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l"/>
            <a:r>
              <a:rPr lang="ru-RU" kern="2000" dirty="0">
                <a:solidFill>
                  <a:srgbClr val="243162"/>
                </a:solidFill>
                <a:latin typeface="Bahnschrift SemiBold" panose="020B0502040204020203" pitchFamily="34" charset="0"/>
              </a:rPr>
              <a:t>РСПП как базовая организация </a:t>
            </a:r>
            <a:r>
              <a:rPr lang="ru-RU" kern="2000" dirty="0" smtClean="0">
                <a:solidFill>
                  <a:srgbClr val="243162"/>
                </a:solidFill>
                <a:latin typeface="Bahnschrift SemiBold" panose="020B0502040204020203" pitchFamily="34" charset="0"/>
              </a:rPr>
              <a:t>– оператор обеспечивает </a:t>
            </a:r>
            <a:r>
              <a:rPr lang="ru-RU" kern="2000" dirty="0">
                <a:solidFill>
                  <a:srgbClr val="243162"/>
                </a:solidFill>
                <a:latin typeface="Bahnschrift SemiBold" panose="020B0502040204020203" pitchFamily="34" charset="0"/>
              </a:rPr>
              <a:t>сопровождение всех этапов проведения </a:t>
            </a:r>
            <a:r>
              <a:rPr lang="ru-RU" kern="2000" dirty="0" smtClean="0">
                <a:solidFill>
                  <a:srgbClr val="243162"/>
                </a:solidFill>
                <a:latin typeface="Bahnschrift SemiBold" panose="020B0502040204020203" pitchFamily="34" charset="0"/>
              </a:rPr>
              <a:t>Премии</a:t>
            </a:r>
            <a:r>
              <a:rPr lang="ru-RU" kern="2000" dirty="0">
                <a:solidFill>
                  <a:srgbClr val="243162"/>
                </a:solidFill>
                <a:latin typeface="Bahnschrift SemiBold" panose="020B0502040204020203" pitchFamily="34" charset="0"/>
              </a:rPr>
              <a:t>, взаимодействие с </a:t>
            </a:r>
            <a:r>
              <a:rPr lang="ru-RU" kern="2000" dirty="0" smtClean="0">
                <a:solidFill>
                  <a:srgbClr val="243162"/>
                </a:solidFill>
                <a:latin typeface="Bahnschrift SemiBold" panose="020B0502040204020203" pitchFamily="34" charset="0"/>
              </a:rPr>
              <a:t>Экспертным советом</a:t>
            </a:r>
          </a:p>
          <a:p>
            <a:pPr algn="l"/>
            <a:r>
              <a:rPr lang="ru-RU" kern="2000" dirty="0" smtClean="0">
                <a:solidFill>
                  <a:srgbClr val="243162"/>
                </a:solidFill>
                <a:latin typeface="Bahnschrift SemiBold" panose="020B0502040204020203" pitchFamily="34" charset="0"/>
              </a:rPr>
              <a:t>и Организационным </a:t>
            </a:r>
            <a:r>
              <a:rPr lang="ru-RU" kern="2000" dirty="0">
                <a:solidFill>
                  <a:srgbClr val="243162"/>
                </a:solidFill>
                <a:latin typeface="Bahnschrift SemiBold" panose="020B0502040204020203" pitchFamily="34" charset="0"/>
              </a:rPr>
              <a:t>комитетом </a:t>
            </a:r>
            <a:r>
              <a:rPr lang="ru-RU" kern="2000" dirty="0" smtClean="0">
                <a:solidFill>
                  <a:srgbClr val="243162"/>
                </a:solidFill>
                <a:latin typeface="Bahnschrift SemiBold" panose="020B0502040204020203" pitchFamily="34" charset="0"/>
              </a:rPr>
              <a:t>Премии</a:t>
            </a:r>
            <a:endParaRPr lang="ru-RU" kern="2000" dirty="0">
              <a:solidFill>
                <a:srgbClr val="243162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76E861-5DB7-C2C5-A45F-9C17B65F78C3}"/>
              </a:ext>
            </a:extLst>
          </p:cNvPr>
          <p:cNvSpPr txBox="1"/>
          <p:nvPr/>
        </p:nvSpPr>
        <p:spPr>
          <a:xfrm>
            <a:off x="846422" y="1774783"/>
            <a:ext cx="405188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Bahnschrift SemiBold" panose="020B0502040204020203" pitchFamily="34" charset="0"/>
                <a:ea typeface="Roboto" panose="02000000000000000000" pitchFamily="2" charset="0"/>
              </a:rPr>
              <a:t>Подготовить и вовремя направить на адрес </a:t>
            </a:r>
            <a:r>
              <a:rPr lang="en-US" sz="1400" dirty="0">
                <a:latin typeface="Bahnschrift SemiBold" panose="020B0502040204020203" pitchFamily="34" charset="0"/>
                <a:ea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rspp@rspp.ru</a:t>
            </a:r>
            <a:r>
              <a:rPr lang="en-US" sz="1400" dirty="0">
                <a:latin typeface="Bahnschrift SemiBold" panose="020B0502040204020203" pitchFamily="34" charset="0"/>
                <a:ea typeface="Roboto" panose="02000000000000000000" pitchFamily="2" charset="0"/>
              </a:rPr>
              <a:t> </a:t>
            </a:r>
            <a:r>
              <a:rPr lang="ru-RU" sz="1400" dirty="0">
                <a:latin typeface="Bahnschrift SemiBold" panose="020B0502040204020203" pitchFamily="34" charset="0"/>
                <a:ea typeface="Roboto" panose="02000000000000000000" pitchFamily="2" charset="0"/>
              </a:rPr>
              <a:t>Заявку, содержащую полный пакет </a:t>
            </a:r>
            <a:r>
              <a:rPr lang="ru-RU" sz="14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документов, </a:t>
            </a:r>
            <a:r>
              <a:rPr lang="ru-RU" sz="1400" dirty="0">
                <a:solidFill>
                  <a:srgbClr val="FF0000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ДО </a:t>
            </a:r>
            <a:r>
              <a:rPr lang="ru-RU" sz="1400" dirty="0" smtClean="0">
                <a:solidFill>
                  <a:srgbClr val="FF0000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16 </a:t>
            </a:r>
            <a:r>
              <a:rPr lang="ru-RU" sz="1400" dirty="0">
                <a:solidFill>
                  <a:srgbClr val="FF0000"/>
                </a:solidFill>
                <a:latin typeface="Bahnschrift SemiBold" panose="020B0502040204020203" pitchFamily="34" charset="0"/>
                <a:ea typeface="Roboto" panose="02000000000000000000" pitchFamily="2" charset="0"/>
              </a:rPr>
              <a:t>ДЕКАБРЯ </a:t>
            </a:r>
            <a:r>
              <a:rPr lang="ru-RU" sz="1400" dirty="0" smtClean="0">
                <a:latin typeface="Bahnschrift SemiBold" panose="020B0502040204020203" pitchFamily="34" charset="0"/>
                <a:ea typeface="Roboto" panose="02000000000000000000" pitchFamily="2" charset="0"/>
              </a:rPr>
              <a:t>2024 года</a:t>
            </a:r>
            <a:endParaRPr lang="ru-RU" sz="1400" dirty="0">
              <a:latin typeface="Bahnschrift SemiBold" panose="020B0502040204020203" pitchFamily="34" charset="0"/>
              <a:ea typeface="Roboto" panose="02000000000000000000" pitchFamily="2" charset="0"/>
            </a:endParaRPr>
          </a:p>
        </p:txBody>
      </p:sp>
      <p:pic>
        <p:nvPicPr>
          <p:cNvPr id="32" name="Рисунок 31" descr="Изображение выглядит как Графика, Шрифт, графический дизайн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4FC65BFA-F90C-A20B-8EC5-1615F1CC9A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22" y="5791297"/>
            <a:ext cx="885054" cy="86061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0" b="100000" l="23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4" y="61811"/>
            <a:ext cx="331573" cy="735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Изображение выглядит как шаблон, шов&#10;&#10;Автоматически созданное описание">
            <a:extLst>
              <a:ext uri="{FF2B5EF4-FFF2-40B4-BE49-F238E27FC236}">
                <a16:creationId xmlns:lc="http://schemas.openxmlformats.org/drawingml/2006/lockedCanvas" xmlns="" xmlns:a16="http://schemas.microsoft.com/office/drawing/2014/main" id="{C90173A6-BEC5-4025-0181-8BD2CCB2DA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83" y="3433059"/>
            <a:ext cx="1223159" cy="122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643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3877</TotalTime>
  <Words>1288</Words>
  <Application>Microsoft Office PowerPoint</Application>
  <PresentationFormat>Произвольный</PresentationFormat>
  <Paragraphs>112</Paragraphs>
  <Slides>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Вероника Кащенко</dc:creator>
  <cp:lastModifiedBy>Лискина Арина Сергеевна</cp:lastModifiedBy>
  <cp:revision>35</cp:revision>
  <dcterms:created xsi:type="dcterms:W3CDTF">2023-11-23T13:24:34Z</dcterms:created>
  <dcterms:modified xsi:type="dcterms:W3CDTF">2024-10-21T09:29:54Z</dcterms:modified>
</cp:coreProperties>
</file>